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2" r:id="rId1"/>
  </p:sldMasterIdLst>
  <p:notesMasterIdLst>
    <p:notesMasterId r:id="rId71"/>
  </p:notesMasterIdLst>
  <p:sldIdLst>
    <p:sldId id="663" r:id="rId2"/>
    <p:sldId id="843" r:id="rId3"/>
    <p:sldId id="846" r:id="rId4"/>
    <p:sldId id="855" r:id="rId5"/>
    <p:sldId id="854" r:id="rId6"/>
    <p:sldId id="852" r:id="rId7"/>
    <p:sldId id="853" r:id="rId8"/>
    <p:sldId id="851" r:id="rId9"/>
    <p:sldId id="858" r:id="rId10"/>
    <p:sldId id="859" r:id="rId11"/>
    <p:sldId id="770" r:id="rId12"/>
    <p:sldId id="676" r:id="rId13"/>
    <p:sldId id="860" r:id="rId14"/>
    <p:sldId id="862" r:id="rId15"/>
    <p:sldId id="863" r:id="rId16"/>
    <p:sldId id="849" r:id="rId17"/>
    <p:sldId id="678" r:id="rId18"/>
    <p:sldId id="856" r:id="rId19"/>
    <p:sldId id="864" r:id="rId20"/>
    <p:sldId id="869" r:id="rId21"/>
    <p:sldId id="871" r:id="rId22"/>
    <p:sldId id="874" r:id="rId23"/>
    <p:sldId id="872" r:id="rId24"/>
    <p:sldId id="876" r:id="rId25"/>
    <p:sldId id="877" r:id="rId26"/>
    <p:sldId id="873" r:id="rId27"/>
    <p:sldId id="875" r:id="rId28"/>
    <p:sldId id="879" r:id="rId29"/>
    <p:sldId id="880" r:id="rId30"/>
    <p:sldId id="881" r:id="rId31"/>
    <p:sldId id="890" r:id="rId32"/>
    <p:sldId id="882" r:id="rId33"/>
    <p:sldId id="883" r:id="rId34"/>
    <p:sldId id="894" r:id="rId35"/>
    <p:sldId id="888" r:id="rId36"/>
    <p:sldId id="884" r:id="rId37"/>
    <p:sldId id="889" r:id="rId38"/>
    <p:sldId id="891" r:id="rId39"/>
    <p:sldId id="892" r:id="rId40"/>
    <p:sldId id="886" r:id="rId41"/>
    <p:sldId id="924" r:id="rId42"/>
    <p:sldId id="887" r:id="rId43"/>
    <p:sldId id="906" r:id="rId44"/>
    <p:sldId id="896" r:id="rId45"/>
    <p:sldId id="897" r:id="rId46"/>
    <p:sldId id="898" r:id="rId47"/>
    <p:sldId id="899" r:id="rId48"/>
    <p:sldId id="900" r:id="rId49"/>
    <p:sldId id="911" r:id="rId50"/>
    <p:sldId id="908" r:id="rId51"/>
    <p:sldId id="910" r:id="rId52"/>
    <p:sldId id="904" r:id="rId53"/>
    <p:sldId id="907" r:id="rId54"/>
    <p:sldId id="902" r:id="rId55"/>
    <p:sldId id="905" r:id="rId56"/>
    <p:sldId id="923" r:id="rId57"/>
    <p:sldId id="893" r:id="rId58"/>
    <p:sldId id="912" r:id="rId59"/>
    <p:sldId id="914" r:id="rId60"/>
    <p:sldId id="915" r:id="rId61"/>
    <p:sldId id="916" r:id="rId62"/>
    <p:sldId id="918" r:id="rId63"/>
    <p:sldId id="919" r:id="rId64"/>
    <p:sldId id="920" r:id="rId65"/>
    <p:sldId id="917" r:id="rId66"/>
    <p:sldId id="921" r:id="rId67"/>
    <p:sldId id="922" r:id="rId68"/>
    <p:sldId id="913" r:id="rId69"/>
    <p:sldId id="925" r:id="rId70"/>
  </p:sldIdLst>
  <p:sldSz cx="9144000" cy="5143500" type="screen16x9"/>
  <p:notesSz cx="6858000" cy="9144000"/>
  <p:defaultTextStyle>
    <a:defPPr>
      <a:defRPr lang="he-IL"/>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r" defTabSz="914400" rtl="1"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D0D8E8"/>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D115A5-D826-4890-9DC9-A32519F9AD03}" v="4" dt="2021-12-11T00:38:18.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32" autoAdjust="0"/>
    <p:restoredTop sz="68545" autoAdjust="0"/>
  </p:normalViewPr>
  <p:slideViewPr>
    <p:cSldViewPr>
      <p:cViewPr varScale="1">
        <p:scale>
          <a:sx n="66" d="100"/>
          <a:sy n="66" d="100"/>
        </p:scale>
        <p:origin x="930" y="72"/>
      </p:cViewPr>
      <p:guideLst>
        <p:guide orient="horz" pos="1620"/>
        <p:guide pos="2880"/>
      </p:guideLst>
    </p:cSldViewPr>
  </p:slideViewPr>
  <p:outlineViewPr>
    <p:cViewPr>
      <p:scale>
        <a:sx n="33" d="100"/>
        <a:sy n="33" d="100"/>
      </p:scale>
      <p:origin x="0" y="3792"/>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19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9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tan Raucher" userId="844a910b3f4673bd" providerId="LiveId" clId="{C6D115A5-D826-4890-9DC9-A32519F9AD03}"/>
    <pc:docChg chg="custSel delSld modSld">
      <pc:chgData name="Eitan Raucher" userId="844a910b3f4673bd" providerId="LiveId" clId="{C6D115A5-D826-4890-9DC9-A32519F9AD03}" dt="2021-12-11T00:38:36.731" v="181" actId="20577"/>
      <pc:docMkLst>
        <pc:docMk/>
      </pc:docMkLst>
      <pc:sldChg chg="modSp mod">
        <pc:chgData name="Eitan Raucher" userId="844a910b3f4673bd" providerId="LiveId" clId="{C6D115A5-D826-4890-9DC9-A32519F9AD03}" dt="2021-12-11T00:33:42.094" v="177" actId="20577"/>
        <pc:sldMkLst>
          <pc:docMk/>
          <pc:sldMk cId="0" sldId="663"/>
        </pc:sldMkLst>
        <pc:spChg chg="mod">
          <ac:chgData name="Eitan Raucher" userId="844a910b3f4673bd" providerId="LiveId" clId="{C6D115A5-D826-4890-9DC9-A32519F9AD03}" dt="2021-12-11T00:33:42.094" v="177" actId="20577"/>
          <ac:spMkLst>
            <pc:docMk/>
            <pc:sldMk cId="0" sldId="663"/>
            <ac:spMk id="14338" creationId="{5FCECDA5-06DF-4C1F-A3EF-34925BADB38B}"/>
          </ac:spMkLst>
        </pc:spChg>
      </pc:sldChg>
      <pc:sldChg chg="del">
        <pc:chgData name="Eitan Raucher" userId="844a910b3f4673bd" providerId="LiveId" clId="{C6D115A5-D826-4890-9DC9-A32519F9AD03}" dt="2021-12-11T00:27:05.241" v="0" actId="47"/>
        <pc:sldMkLst>
          <pc:docMk/>
          <pc:sldMk cId="3905226883" sldId="677"/>
        </pc:sldMkLst>
      </pc:sldChg>
      <pc:sldChg chg="del">
        <pc:chgData name="Eitan Raucher" userId="844a910b3f4673bd" providerId="LiveId" clId="{C6D115A5-D826-4890-9DC9-A32519F9AD03}" dt="2021-12-11T00:27:05.241" v="0" actId="47"/>
        <pc:sldMkLst>
          <pc:docMk/>
          <pc:sldMk cId="101365556" sldId="678"/>
        </pc:sldMkLst>
      </pc:sldChg>
      <pc:sldChg chg="del">
        <pc:chgData name="Eitan Raucher" userId="844a910b3f4673bd" providerId="LiveId" clId="{C6D115A5-D826-4890-9DC9-A32519F9AD03}" dt="2021-12-11T00:27:05.241" v="0" actId="47"/>
        <pc:sldMkLst>
          <pc:docMk/>
          <pc:sldMk cId="1882746500" sldId="687"/>
        </pc:sldMkLst>
      </pc:sldChg>
      <pc:sldChg chg="del">
        <pc:chgData name="Eitan Raucher" userId="844a910b3f4673bd" providerId="LiveId" clId="{C6D115A5-D826-4890-9DC9-A32519F9AD03}" dt="2021-12-11T00:27:05.241" v="0" actId="47"/>
        <pc:sldMkLst>
          <pc:docMk/>
          <pc:sldMk cId="345637421" sldId="698"/>
        </pc:sldMkLst>
      </pc:sldChg>
      <pc:sldChg chg="del">
        <pc:chgData name="Eitan Raucher" userId="844a910b3f4673bd" providerId="LiveId" clId="{C6D115A5-D826-4890-9DC9-A32519F9AD03}" dt="2021-12-11T00:27:05.241" v="0" actId="47"/>
        <pc:sldMkLst>
          <pc:docMk/>
          <pc:sldMk cId="32429739" sldId="705"/>
        </pc:sldMkLst>
      </pc:sldChg>
      <pc:sldChg chg="modSp mod">
        <pc:chgData name="Eitan Raucher" userId="844a910b3f4673bd" providerId="LiveId" clId="{C6D115A5-D826-4890-9DC9-A32519F9AD03}" dt="2021-12-11T00:28:04.066" v="59" actId="313"/>
        <pc:sldMkLst>
          <pc:docMk/>
          <pc:sldMk cId="0" sldId="710"/>
        </pc:sldMkLst>
        <pc:spChg chg="mod">
          <ac:chgData name="Eitan Raucher" userId="844a910b3f4673bd" providerId="LiveId" clId="{C6D115A5-D826-4890-9DC9-A32519F9AD03}" dt="2021-12-11T00:28:04.066" v="59" actId="313"/>
          <ac:spMkLst>
            <pc:docMk/>
            <pc:sldMk cId="0" sldId="710"/>
            <ac:spMk id="4" creationId="{BC8AA9A5-095F-412E-9449-53BBB9679C73}"/>
          </ac:spMkLst>
        </pc:spChg>
      </pc:sldChg>
      <pc:sldChg chg="del">
        <pc:chgData name="Eitan Raucher" userId="844a910b3f4673bd" providerId="LiveId" clId="{C6D115A5-D826-4890-9DC9-A32519F9AD03}" dt="2021-12-11T00:27:05.241" v="0" actId="47"/>
        <pc:sldMkLst>
          <pc:docMk/>
          <pc:sldMk cId="0" sldId="712"/>
        </pc:sldMkLst>
      </pc:sldChg>
      <pc:sldChg chg="modSp mod">
        <pc:chgData name="Eitan Raucher" userId="844a910b3f4673bd" providerId="LiveId" clId="{C6D115A5-D826-4890-9DC9-A32519F9AD03}" dt="2021-12-11T00:29:05.578" v="88" actId="20577"/>
        <pc:sldMkLst>
          <pc:docMk/>
          <pc:sldMk cId="0" sldId="716"/>
        </pc:sldMkLst>
        <pc:spChg chg="mod">
          <ac:chgData name="Eitan Raucher" userId="844a910b3f4673bd" providerId="LiveId" clId="{C6D115A5-D826-4890-9DC9-A32519F9AD03}" dt="2021-12-11T00:29:05.578" v="88" actId="20577"/>
          <ac:spMkLst>
            <pc:docMk/>
            <pc:sldMk cId="0" sldId="716"/>
            <ac:spMk id="2" creationId="{FC95FBE3-F9F0-4A4B-B863-9771510B4E3D}"/>
          </ac:spMkLst>
        </pc:spChg>
      </pc:sldChg>
      <pc:sldChg chg="modSp mod">
        <pc:chgData name="Eitan Raucher" userId="844a910b3f4673bd" providerId="LiveId" clId="{C6D115A5-D826-4890-9DC9-A32519F9AD03}" dt="2021-12-11T00:31:50.393" v="150" actId="20577"/>
        <pc:sldMkLst>
          <pc:docMk/>
          <pc:sldMk cId="0" sldId="717"/>
        </pc:sldMkLst>
        <pc:spChg chg="mod">
          <ac:chgData name="Eitan Raucher" userId="844a910b3f4673bd" providerId="LiveId" clId="{C6D115A5-D826-4890-9DC9-A32519F9AD03}" dt="2021-12-11T00:31:41.076" v="148" actId="20577"/>
          <ac:spMkLst>
            <pc:docMk/>
            <pc:sldMk cId="0" sldId="717"/>
            <ac:spMk id="9" creationId="{AB7CCB98-515F-4EB4-8D6A-91217DD4EFBB}"/>
          </ac:spMkLst>
        </pc:spChg>
        <pc:spChg chg="mod">
          <ac:chgData name="Eitan Raucher" userId="844a910b3f4673bd" providerId="LiveId" clId="{C6D115A5-D826-4890-9DC9-A32519F9AD03}" dt="2021-12-11T00:31:50.393" v="150" actId="20577"/>
          <ac:spMkLst>
            <pc:docMk/>
            <pc:sldMk cId="0" sldId="717"/>
            <ac:spMk id="12" creationId="{1F9E6524-A347-4C6D-A232-AF57BF921BD1}"/>
          </ac:spMkLst>
        </pc:spChg>
      </pc:sldChg>
      <pc:sldChg chg="modSp mod">
        <pc:chgData name="Eitan Raucher" userId="844a910b3f4673bd" providerId="LiveId" clId="{C6D115A5-D826-4890-9DC9-A32519F9AD03}" dt="2021-12-11T00:32:47.368" v="176" actId="113"/>
        <pc:sldMkLst>
          <pc:docMk/>
          <pc:sldMk cId="2923438263" sldId="726"/>
        </pc:sldMkLst>
        <pc:spChg chg="mod">
          <ac:chgData name="Eitan Raucher" userId="844a910b3f4673bd" providerId="LiveId" clId="{C6D115A5-D826-4890-9DC9-A32519F9AD03}" dt="2021-12-11T00:32:47.368" v="176" actId="113"/>
          <ac:spMkLst>
            <pc:docMk/>
            <pc:sldMk cId="2923438263" sldId="726"/>
            <ac:spMk id="3" creationId="{7132B18C-F876-41DC-9C3D-B30755F7C865}"/>
          </ac:spMkLst>
        </pc:spChg>
      </pc:sldChg>
      <pc:sldChg chg="addSp modSp mod">
        <pc:chgData name="Eitan Raucher" userId="844a910b3f4673bd" providerId="LiveId" clId="{C6D115A5-D826-4890-9DC9-A32519F9AD03}" dt="2021-12-11T00:38:36.731" v="181" actId="20577"/>
        <pc:sldMkLst>
          <pc:docMk/>
          <pc:sldMk cId="3985076973" sldId="728"/>
        </pc:sldMkLst>
        <pc:spChg chg="mod">
          <ac:chgData name="Eitan Raucher" userId="844a910b3f4673bd" providerId="LiveId" clId="{C6D115A5-D826-4890-9DC9-A32519F9AD03}" dt="2021-12-11T00:30:46.147" v="107" actId="1035"/>
          <ac:spMkLst>
            <pc:docMk/>
            <pc:sldMk cId="3985076973" sldId="728"/>
            <ac:spMk id="2" creationId="{139D7219-8C72-4ED8-9C39-75277FBF5A51}"/>
          </ac:spMkLst>
        </pc:spChg>
        <pc:spChg chg="add mod">
          <ac:chgData name="Eitan Raucher" userId="844a910b3f4673bd" providerId="LiveId" clId="{C6D115A5-D826-4890-9DC9-A32519F9AD03}" dt="2021-12-11T00:29:56.842" v="97" actId="1038"/>
          <ac:spMkLst>
            <pc:docMk/>
            <pc:sldMk cId="3985076973" sldId="728"/>
            <ac:spMk id="4" creationId="{4C82459D-AFA6-48C7-A79D-0CC95CD5DE10}"/>
          </ac:spMkLst>
        </pc:spChg>
        <pc:spChg chg="mod">
          <ac:chgData name="Eitan Raucher" userId="844a910b3f4673bd" providerId="LiveId" clId="{C6D115A5-D826-4890-9DC9-A32519F9AD03}" dt="2021-12-11T00:30:46.147" v="107" actId="1035"/>
          <ac:spMkLst>
            <pc:docMk/>
            <pc:sldMk cId="3985076973" sldId="728"/>
            <ac:spMk id="18" creationId="{56F7FBAB-A4CF-4EE9-A2B8-6C7D681F7BAA}"/>
          </ac:spMkLst>
        </pc:spChg>
        <pc:spChg chg="mod">
          <ac:chgData name="Eitan Raucher" userId="844a910b3f4673bd" providerId="LiveId" clId="{C6D115A5-D826-4890-9DC9-A32519F9AD03}" dt="2021-12-11T00:30:46.147" v="107" actId="1035"/>
          <ac:spMkLst>
            <pc:docMk/>
            <pc:sldMk cId="3985076973" sldId="728"/>
            <ac:spMk id="20" creationId="{840C5BC5-DB85-4651-A6E0-2CCFA59EF030}"/>
          </ac:spMkLst>
        </pc:spChg>
        <pc:spChg chg="mod">
          <ac:chgData name="Eitan Raucher" userId="844a910b3f4673bd" providerId="LiveId" clId="{C6D115A5-D826-4890-9DC9-A32519F9AD03}" dt="2021-12-11T00:38:36.731" v="181" actId="20577"/>
          <ac:spMkLst>
            <pc:docMk/>
            <pc:sldMk cId="3985076973" sldId="728"/>
            <ac:spMk id="22" creationId="{00000000-0000-0000-0000-000000000000}"/>
          </ac:spMkLst>
        </pc:spChg>
        <pc:spChg chg="mod">
          <ac:chgData name="Eitan Raucher" userId="844a910b3f4673bd" providerId="LiveId" clId="{C6D115A5-D826-4890-9DC9-A32519F9AD03}" dt="2021-12-11T00:30:46.147" v="107" actId="1035"/>
          <ac:spMkLst>
            <pc:docMk/>
            <pc:sldMk cId="3985076973" sldId="728"/>
            <ac:spMk id="30" creationId="{3C1F110B-6A33-423D-BD80-EC9F38E05599}"/>
          </ac:spMkLst>
        </pc:spChg>
        <pc:spChg chg="add mod">
          <ac:chgData name="Eitan Raucher" userId="844a910b3f4673bd" providerId="LiveId" clId="{C6D115A5-D826-4890-9DC9-A32519F9AD03}" dt="2021-12-11T00:30:09.159" v="99" actId="1037"/>
          <ac:spMkLst>
            <pc:docMk/>
            <pc:sldMk cId="3985076973" sldId="728"/>
            <ac:spMk id="31" creationId="{6C3487DB-2E8A-4841-9EBC-0C132EA4CEF0}"/>
          </ac:spMkLst>
        </pc:spChg>
        <pc:spChg chg="add mod">
          <ac:chgData name="Eitan Raucher" userId="844a910b3f4673bd" providerId="LiveId" clId="{C6D115A5-D826-4890-9DC9-A32519F9AD03}" dt="2021-12-11T00:30:25.515" v="104" actId="1037"/>
          <ac:spMkLst>
            <pc:docMk/>
            <pc:sldMk cId="3985076973" sldId="728"/>
            <ac:spMk id="32" creationId="{DF133114-FE97-477E-9B8B-CE9A64DF5C42}"/>
          </ac:spMkLst>
        </pc:spChg>
        <pc:spChg chg="add mod">
          <ac:chgData name="Eitan Raucher" userId="844a910b3f4673bd" providerId="LiveId" clId="{C6D115A5-D826-4890-9DC9-A32519F9AD03}" dt="2021-12-11T00:30:36.112" v="106" actId="14100"/>
          <ac:spMkLst>
            <pc:docMk/>
            <pc:sldMk cId="3985076973" sldId="728"/>
            <ac:spMk id="33" creationId="{30A48937-B8B0-4E64-BAB8-21DFB98C7011}"/>
          </ac:spMkLst>
        </pc:spChg>
        <pc:grpChg chg="mod">
          <ac:chgData name="Eitan Raucher" userId="844a910b3f4673bd" providerId="LiveId" clId="{C6D115A5-D826-4890-9DC9-A32519F9AD03}" dt="2021-12-11T00:30:25.515" v="104" actId="1037"/>
          <ac:grpSpMkLst>
            <pc:docMk/>
            <pc:sldMk cId="3985076973" sldId="728"/>
            <ac:grpSpMk id="27" creationId="{00000000-0000-0000-0000-000000000000}"/>
          </ac:grpSpMkLst>
        </pc:grpChg>
      </pc:sldChg>
      <pc:sldChg chg="del">
        <pc:chgData name="Eitan Raucher" userId="844a910b3f4673bd" providerId="LiveId" clId="{C6D115A5-D826-4890-9DC9-A32519F9AD03}" dt="2021-12-11T00:27:05.241" v="0" actId="47"/>
        <pc:sldMkLst>
          <pc:docMk/>
          <pc:sldMk cId="1039442639" sldId="729"/>
        </pc:sldMkLst>
      </pc:sldChg>
      <pc:sldChg chg="modSp mod">
        <pc:chgData name="Eitan Raucher" userId="844a910b3f4673bd" providerId="LiveId" clId="{C6D115A5-D826-4890-9DC9-A32519F9AD03}" dt="2021-12-11T00:38:23.859" v="180" actId="1035"/>
        <pc:sldMkLst>
          <pc:docMk/>
          <pc:sldMk cId="0" sldId="730"/>
        </pc:sldMkLst>
        <pc:spChg chg="mod">
          <ac:chgData name="Eitan Raucher" userId="844a910b3f4673bd" providerId="LiveId" clId="{C6D115A5-D826-4890-9DC9-A32519F9AD03}" dt="2021-12-11T00:38:23.859" v="180" actId="1035"/>
          <ac:spMkLst>
            <pc:docMk/>
            <pc:sldMk cId="0" sldId="730"/>
            <ac:spMk id="29" creationId="{3A4A756E-863B-45D9-AE4B-D0E16E463935}"/>
          </ac:spMkLst>
        </pc:spChg>
        <pc:spChg chg="mod">
          <ac:chgData name="Eitan Raucher" userId="844a910b3f4673bd" providerId="LiveId" clId="{C6D115A5-D826-4890-9DC9-A32519F9AD03}" dt="2021-12-11T00:38:18.071" v="178" actId="1036"/>
          <ac:spMkLst>
            <pc:docMk/>
            <pc:sldMk cId="0" sldId="730"/>
            <ac:spMk id="17432" creationId="{A5ABC6DD-CC17-4D0F-B5E8-0A70C2B351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4BDDA2-2E8F-4827-A2FA-30A39D6A197D}"/>
              </a:ext>
            </a:extLst>
          </p:cNvPr>
          <p:cNvSpPr>
            <a:spLocks noGrp="1"/>
          </p:cNvSpPr>
          <p:nvPr>
            <p:ph type="hdr" sz="quarter"/>
          </p:nvPr>
        </p:nvSpPr>
        <p:spPr>
          <a:xfrm>
            <a:off x="3886200" y="0"/>
            <a:ext cx="2971800" cy="457200"/>
          </a:xfrm>
          <a:prstGeom prst="rect">
            <a:avLst/>
          </a:prstGeom>
        </p:spPr>
        <p:txBody>
          <a:bodyPr vert="horz" lIns="91440" tIns="45720" rIns="91440" bIns="45720" rtlCol="1"/>
          <a:lstStyle>
            <a:lvl1pPr algn="r" rtl="1" eaLnBrk="1" fontAlgn="auto" hangingPunct="1">
              <a:spcBef>
                <a:spcPts val="0"/>
              </a:spcBef>
              <a:spcAft>
                <a:spcPts val="0"/>
              </a:spcAft>
              <a:defRPr sz="1200">
                <a:latin typeface="+mn-lt"/>
                <a:cs typeface="+mn-cs"/>
              </a:defRPr>
            </a:lvl1pPr>
          </a:lstStyle>
          <a:p>
            <a:pPr>
              <a:defRPr/>
            </a:pPr>
            <a:endParaRPr lang="he-IL"/>
          </a:p>
        </p:txBody>
      </p:sp>
      <p:sp>
        <p:nvSpPr>
          <p:cNvPr id="3" name="Date Placeholder 2">
            <a:extLst>
              <a:ext uri="{FF2B5EF4-FFF2-40B4-BE49-F238E27FC236}">
                <a16:creationId xmlns:a16="http://schemas.microsoft.com/office/drawing/2014/main" id="{C5CEE7A2-A9F2-4942-8D54-3052CBC71A17}"/>
              </a:ext>
            </a:extLst>
          </p:cNvPr>
          <p:cNvSpPr>
            <a:spLocks noGrp="1"/>
          </p:cNvSpPr>
          <p:nvPr>
            <p:ph type="dt" idx="1"/>
          </p:nvPr>
        </p:nvSpPr>
        <p:spPr>
          <a:xfrm>
            <a:off x="1588" y="0"/>
            <a:ext cx="2971800" cy="457200"/>
          </a:xfrm>
          <a:prstGeom prst="rect">
            <a:avLst/>
          </a:prstGeom>
        </p:spPr>
        <p:txBody>
          <a:bodyPr vert="horz" lIns="91440" tIns="45720" rIns="91440" bIns="45720" rtlCol="1"/>
          <a:lstStyle>
            <a:lvl1pPr algn="l" rtl="1" eaLnBrk="1" fontAlgn="auto" hangingPunct="1">
              <a:spcBef>
                <a:spcPts val="0"/>
              </a:spcBef>
              <a:spcAft>
                <a:spcPts val="0"/>
              </a:spcAft>
              <a:defRPr sz="1200">
                <a:latin typeface="+mn-lt"/>
                <a:cs typeface="+mn-cs"/>
              </a:defRPr>
            </a:lvl1pPr>
          </a:lstStyle>
          <a:p>
            <a:pPr>
              <a:defRPr/>
            </a:pPr>
            <a:fld id="{482F3D84-13B7-48EB-BD50-563E03ED6721}" type="datetimeFigureOut">
              <a:rPr lang="he-IL"/>
              <a:pPr>
                <a:defRPr/>
              </a:pPr>
              <a:t>ד'/ניסן/תשפ"ג</a:t>
            </a:fld>
            <a:endParaRPr lang="he-IL"/>
          </a:p>
        </p:txBody>
      </p:sp>
      <p:sp>
        <p:nvSpPr>
          <p:cNvPr id="4" name="Slide Image Placeholder 3">
            <a:extLst>
              <a:ext uri="{FF2B5EF4-FFF2-40B4-BE49-F238E27FC236}">
                <a16:creationId xmlns:a16="http://schemas.microsoft.com/office/drawing/2014/main" id="{29D92CBD-6C32-40B9-9A9F-9F214540B830}"/>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1" anchor="ctr"/>
          <a:lstStyle/>
          <a:p>
            <a:pPr lvl="0"/>
            <a:endParaRPr lang="he-IL" noProof="0"/>
          </a:p>
        </p:txBody>
      </p:sp>
      <p:sp>
        <p:nvSpPr>
          <p:cNvPr id="5" name="Notes Placeholder 4">
            <a:extLst>
              <a:ext uri="{FF2B5EF4-FFF2-40B4-BE49-F238E27FC236}">
                <a16:creationId xmlns:a16="http://schemas.microsoft.com/office/drawing/2014/main" id="{EA2EA349-5CC5-45D9-B7EE-A6EA35BC586E}"/>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30296A1-41DE-46DC-97A2-3B1BDD4CADB4}"/>
              </a:ext>
            </a:extLst>
          </p:cNvPr>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rtl="1" eaLnBrk="1" fontAlgn="auto" hangingPunct="1">
              <a:spcBef>
                <a:spcPts val="0"/>
              </a:spcBef>
              <a:spcAft>
                <a:spcPts val="0"/>
              </a:spcAft>
              <a:defRPr sz="1200">
                <a:latin typeface="+mn-lt"/>
                <a:cs typeface="+mn-cs"/>
              </a:defRPr>
            </a:lvl1pPr>
          </a:lstStyle>
          <a:p>
            <a:pPr>
              <a:defRPr/>
            </a:pPr>
            <a:endParaRPr lang="he-IL"/>
          </a:p>
        </p:txBody>
      </p:sp>
      <p:sp>
        <p:nvSpPr>
          <p:cNvPr id="7" name="Slide Number Placeholder 6">
            <a:extLst>
              <a:ext uri="{FF2B5EF4-FFF2-40B4-BE49-F238E27FC236}">
                <a16:creationId xmlns:a16="http://schemas.microsoft.com/office/drawing/2014/main" id="{726B36D7-AE81-41D5-8D48-4ED4FF8661B7}"/>
              </a:ext>
            </a:extLst>
          </p:cNvPr>
          <p:cNvSpPr>
            <a:spLocks noGrp="1"/>
          </p:cNvSpPr>
          <p:nvPr>
            <p:ph type="sldNum" sz="quarter" idx="5"/>
          </p:nvPr>
        </p:nvSpPr>
        <p:spPr>
          <a:xfrm>
            <a:off x="1588" y="8685213"/>
            <a:ext cx="2971800" cy="457200"/>
          </a:xfrm>
          <a:prstGeom prst="rect">
            <a:avLst/>
          </a:prstGeom>
        </p:spPr>
        <p:txBody>
          <a:bodyPr vert="horz" wrap="square" lIns="91440" tIns="45720" rIns="91440" bIns="45720" numCol="1" anchor="b" anchorCtr="0" compatLnSpc="1">
            <a:prstTxWarp prst="textNoShape">
              <a:avLst/>
            </a:prstTxWarp>
          </a:bodyPr>
          <a:lstStyle>
            <a:lvl1pPr rtl="1" eaLnBrk="1" hangingPunct="1">
              <a:defRPr sz="1200">
                <a:latin typeface="Calibri" panose="020F0502020204030204" pitchFamily="34" charset="0"/>
              </a:defRPr>
            </a:lvl1pPr>
          </a:lstStyle>
          <a:p>
            <a:fld id="{C70BFAED-6490-4F6C-9E1C-9C69F02D8CC0}" type="slidenum">
              <a:rPr lang="he-IL" altLang="he-IL"/>
              <a:pPr/>
              <a:t>‹#›</a:t>
            </a:fld>
            <a:endParaRPr lang="he-IL" altLang="he-IL"/>
          </a:p>
        </p:txBody>
      </p:sp>
    </p:spTree>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mn-lt"/>
        <a:ea typeface="+mn-ea"/>
        <a:cs typeface="+mn-cs"/>
      </a:defRPr>
    </a:lvl1pPr>
    <a:lvl2pPr marL="457200" algn="r" rtl="1" eaLnBrk="0" fontAlgn="base" hangingPunct="0">
      <a:spcBef>
        <a:spcPct val="30000"/>
      </a:spcBef>
      <a:spcAft>
        <a:spcPct val="0"/>
      </a:spcAft>
      <a:defRPr sz="1200" kern="1200">
        <a:solidFill>
          <a:schemeClr val="tx1"/>
        </a:solidFill>
        <a:latin typeface="+mn-lt"/>
        <a:ea typeface="+mn-ea"/>
        <a:cs typeface="+mn-cs"/>
      </a:defRPr>
    </a:lvl2pPr>
    <a:lvl3pPr marL="914400" algn="r" rtl="1" eaLnBrk="0" fontAlgn="base" hangingPunct="0">
      <a:spcBef>
        <a:spcPct val="30000"/>
      </a:spcBef>
      <a:spcAft>
        <a:spcPct val="0"/>
      </a:spcAft>
      <a:defRPr sz="1200" kern="1200">
        <a:solidFill>
          <a:schemeClr val="tx1"/>
        </a:solidFill>
        <a:latin typeface="+mn-lt"/>
        <a:ea typeface="+mn-ea"/>
        <a:cs typeface="+mn-cs"/>
      </a:defRPr>
    </a:lvl3pPr>
    <a:lvl4pPr marL="1371600" algn="r" rtl="1" eaLnBrk="0" fontAlgn="base" hangingPunct="0">
      <a:spcBef>
        <a:spcPct val="30000"/>
      </a:spcBef>
      <a:spcAft>
        <a:spcPct val="0"/>
      </a:spcAft>
      <a:defRPr sz="1200" kern="1200">
        <a:solidFill>
          <a:schemeClr val="tx1"/>
        </a:solidFill>
        <a:latin typeface="+mn-lt"/>
        <a:ea typeface="+mn-ea"/>
        <a:cs typeface="+mn-cs"/>
      </a:defRPr>
    </a:lvl4pPr>
    <a:lvl5pPr marL="1828800" algn="r" rtl="1" eaLnBrk="0" fontAlgn="base" hangingPunct="0">
      <a:spcBef>
        <a:spcPct val="30000"/>
      </a:spcBef>
      <a:spcAft>
        <a:spcPct val="0"/>
      </a:spcAft>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1C235DC-E0C8-4C5A-96EA-05104AE1BB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6068D6CA-06CC-44F9-A015-66152CB25B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altLang="en-US" dirty="0">
              <a:cs typeface="Arial" panose="020B0604020202020204" pitchFamily="34" charset="0"/>
            </a:endParaRPr>
          </a:p>
        </p:txBody>
      </p:sp>
      <p:sp>
        <p:nvSpPr>
          <p:cNvPr id="15364" name="Slide Number Placeholder 3">
            <a:extLst>
              <a:ext uri="{FF2B5EF4-FFF2-40B4-BE49-F238E27FC236}">
                <a16:creationId xmlns:a16="http://schemas.microsoft.com/office/drawing/2014/main" id="{9E2BAEAD-BFE7-4BBF-97FE-CDB419D6D6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Calibri" panose="020F0502020204030204" pitchFamily="34" charset="0"/>
                <a:cs typeface="Arial" panose="020B0604020202020204" pitchFamily="34" charset="0"/>
              </a:defRPr>
            </a:lvl1pPr>
            <a:lvl2pPr marL="742950" indent="-285750" algn="r" rtl="1">
              <a:spcBef>
                <a:spcPct val="30000"/>
              </a:spcBef>
              <a:defRPr sz="1200">
                <a:solidFill>
                  <a:schemeClr val="tx1"/>
                </a:solidFill>
                <a:latin typeface="Calibri" panose="020F0502020204030204" pitchFamily="34" charset="0"/>
                <a:cs typeface="Arial" panose="020B0604020202020204" pitchFamily="34" charset="0"/>
              </a:defRPr>
            </a:lvl2pPr>
            <a:lvl3pPr marL="1143000" indent="-228600" algn="r" rtl="1">
              <a:spcBef>
                <a:spcPct val="30000"/>
              </a:spcBef>
              <a:defRPr sz="1200">
                <a:solidFill>
                  <a:schemeClr val="tx1"/>
                </a:solidFill>
                <a:latin typeface="Calibri" panose="020F0502020204030204" pitchFamily="34" charset="0"/>
                <a:cs typeface="Arial" panose="020B0604020202020204" pitchFamily="34" charset="0"/>
              </a:defRPr>
            </a:lvl3pPr>
            <a:lvl4pPr marL="1600200" indent="-228600" algn="r" rtl="1">
              <a:spcBef>
                <a:spcPct val="30000"/>
              </a:spcBef>
              <a:defRPr sz="1200">
                <a:solidFill>
                  <a:schemeClr val="tx1"/>
                </a:solidFill>
                <a:latin typeface="Calibri" panose="020F0502020204030204" pitchFamily="34" charset="0"/>
                <a:cs typeface="Arial" panose="020B0604020202020204" pitchFamily="34" charset="0"/>
              </a:defRPr>
            </a:lvl4pPr>
            <a:lvl5pPr marL="2057400" indent="-228600" algn="r" rtl="1">
              <a:spcBef>
                <a:spcPct val="30000"/>
              </a:spcBef>
              <a:defRPr sz="12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9pPr>
          </a:lstStyle>
          <a:p>
            <a:pPr algn="l">
              <a:spcBef>
                <a:spcPct val="0"/>
              </a:spcBef>
            </a:pPr>
            <a:fld id="{55ADC4E1-58BF-4E04-AF99-BD6275AB8259}" type="slidenum">
              <a:rPr lang="he-IL" altLang="he-IL"/>
              <a:pPr algn="l">
                <a:spcBef>
                  <a:spcPct val="0"/>
                </a:spcBef>
              </a:pPr>
              <a:t>1</a:t>
            </a:fld>
            <a:endParaRPr lang="he-IL" altLang="he-I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Solves oscillation caused due to 63 neurons low-resolution in input neurons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When</a:t>
            </a:r>
            <a:r>
              <a:rPr lang="en-US" sz="1200" baseline="0" dirty="0" smtClean="0"/>
              <a:t> C fires it excites all neurons in I</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Only 1 will be excited also by the I population and therefore activated</a:t>
            </a:r>
            <a:endParaRPr lang="he-IL" sz="1200" dirty="0" smtClean="0"/>
          </a:p>
          <a:p>
            <a:pPr algn="l" rtl="0"/>
            <a:endParaRPr lang="en-US" dirty="0" smtClean="0"/>
          </a:p>
          <a:p>
            <a:pPr algn="l" rtl="0"/>
            <a:r>
              <a:rPr lang="en-US" b="1" u="sng" dirty="0" smtClean="0"/>
              <a:t>SNN expertise in a nutshell</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dirty="0" smtClean="0"/>
              <a:t>e</a:t>
            </a:r>
            <a:r>
              <a:rPr lang="en-US" b="0" u="none" baseline="0" dirty="0" smtClean="0"/>
              <a:t> has </a:t>
            </a:r>
            <a:r>
              <a:rPr lang="en-US" b="0" u="sng" baseline="0" dirty="0" smtClean="0"/>
              <a:t>weights</a:t>
            </a:r>
            <a:r>
              <a:rPr lang="en-US" b="0" u="none" baseline="0" dirty="0" smtClean="0"/>
              <a:t> depending on index, and u</a:t>
            </a:r>
            <a:r>
              <a:rPr lang="en-US" b="0" u="none" dirty="0" smtClean="0"/>
              <a:t>sage of </a:t>
            </a:r>
            <a:r>
              <a:rPr lang="en-US" b="0" u="sng" dirty="0" err="1" smtClean="0"/>
              <a:t>Excitory</a:t>
            </a:r>
            <a:r>
              <a:rPr lang="en-US" b="0" u="none" dirty="0" smtClean="0"/>
              <a:t> and </a:t>
            </a:r>
            <a:r>
              <a:rPr lang="en-US" b="0" u="sng" dirty="0" smtClean="0"/>
              <a:t>Inhibitory</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dirty="0" smtClean="0"/>
              <a:t>C</a:t>
            </a:r>
            <a:r>
              <a:rPr lang="en-US" b="0" u="none" baseline="0" dirty="0" smtClean="0"/>
              <a:t> have high </a:t>
            </a:r>
            <a:r>
              <a:rPr lang="en-US" b="0" u="sng" baseline="0" dirty="0" smtClean="0"/>
              <a:t>threshold</a:t>
            </a:r>
            <a:r>
              <a:rPr lang="en-US" b="0" u="none" baseline="0" dirty="0" smtClean="0"/>
              <a:t> and low </a:t>
            </a:r>
            <a:r>
              <a:rPr lang="en-US" b="0" u="sng" baseline="0" dirty="0" smtClean="0"/>
              <a:t>leakage</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b="0" u="none" baseline="0" dirty="0" smtClean="0"/>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baseline="0" dirty="0" smtClean="0"/>
              <a:t>For Shift neurons to fire, also the respective I neuron must fire same time with C</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baseline="0" dirty="0" smtClean="0"/>
              <a:t>Shift neurons excite or inhibit I neurons</a:t>
            </a:r>
            <a:endParaRPr lang="he-IL" b="0" u="none" baseline="0" dirty="0" smtClean="0"/>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endParaRPr lang="he-IL" b="0" u="none" baseline="0" dirty="0" smtClean="0"/>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baseline="0" dirty="0" smtClean="0"/>
              <a:t>Place coding vs Rate coding vs Temporal coding</a:t>
            </a:r>
          </a:p>
          <a:p>
            <a:pPr marL="685800" marR="0" lvl="1"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baseline="0" dirty="0" smtClean="0"/>
              <a:t>E.g., Place is easier for output command, Rate is better for summation</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baseline="0" dirty="0" smtClean="0"/>
              <a:t>Shift up \ down, Accumulate</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b="0" u="none" baseline="0" dirty="0" smtClean="0"/>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b="0" u="none" dirty="0" smtClean="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14</a:t>
            </a:fld>
            <a:endParaRPr lang="he-IL" altLang="he-IL"/>
          </a:p>
        </p:txBody>
      </p:sp>
    </p:spTree>
    <p:extLst>
      <p:ext uri="{BB962C8B-B14F-4D97-AF65-F5344CB8AC3E}">
        <p14:creationId xmlns:p14="http://schemas.microsoft.com/office/powerpoint/2010/main" val="293883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u="sng" dirty="0" smtClean="0"/>
              <a:t>SNN expertise</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baseline="0" dirty="0" smtClean="0"/>
              <a:t>In output network, neurons connect to varying number of neurons</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baseline="0" dirty="0" smtClean="0"/>
              <a:t>Linearly decreasing threshold</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baseline="0" dirty="0" smtClean="0"/>
              <a:t>Bias current equal to middle neuron injected to all</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en-US" b="0" u="none" baseline="0" dirty="0" smtClean="0"/>
              <a:t>Transition from Place Coding to Rate Coding</a:t>
            </a:r>
            <a:endParaRPr lang="en-US" b="0" u="none" dirty="0" smtClean="0"/>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b="0" u="none" dirty="0" smtClean="0"/>
          </a:p>
          <a:p>
            <a:pPr algn="l" rtl="0"/>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17</a:t>
            </a:fld>
            <a:endParaRPr lang="he-IL" altLang="he-IL"/>
          </a:p>
        </p:txBody>
      </p:sp>
    </p:spTree>
    <p:extLst>
      <p:ext uri="{BB962C8B-B14F-4D97-AF65-F5344CB8AC3E}">
        <p14:creationId xmlns:p14="http://schemas.microsoft.com/office/powerpoint/2010/main" val="3301394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1" i="0" u="sng" strike="noStrike" kern="1200" baseline="0" dirty="0" smtClean="0">
                <a:solidFill>
                  <a:schemeClr val="tx1"/>
                </a:solidFill>
                <a:latin typeface="+mn-lt"/>
                <a:ea typeface="+mn-ea"/>
                <a:cs typeface="+mn-cs"/>
              </a:rPr>
              <a:t>In previous work: </a:t>
            </a:r>
          </a:p>
          <a:p>
            <a:pPr marL="171450" indent="-171450" algn="l" rtl="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demonstrate learned neuromorphic control for a real-world problem through evolving SNNs for performing divergence based landings </a:t>
            </a:r>
          </a:p>
          <a:p>
            <a:pPr marL="171450" indent="-171450" algn="l" rtl="0">
              <a:buFont typeface="Arial" panose="020B0604020202020204" pitchFamily="34" charset="0"/>
              <a:buChar char="•"/>
            </a:pPr>
            <a:r>
              <a:rPr lang="en-US" sz="1200" b="0" i="0" u="none" strike="noStrike" kern="1200" baseline="0" dirty="0" smtClean="0">
                <a:solidFill>
                  <a:schemeClr val="tx1"/>
                </a:solidFill>
                <a:latin typeface="+mn-lt"/>
                <a:ea typeface="+mn-ea"/>
                <a:cs typeface="+mn-cs"/>
              </a:rPr>
              <a:t>reduce the spike rate of the SNN controller</a:t>
            </a:r>
          </a:p>
          <a:p>
            <a:pPr algn="l" rtl="0"/>
            <a:endParaRPr lang="en-US" sz="1200" b="0" i="0" u="none" strike="noStrike" kern="1200" baseline="0" dirty="0" smtClean="0">
              <a:solidFill>
                <a:schemeClr val="tx1"/>
              </a:solidFill>
              <a:latin typeface="+mn-lt"/>
              <a:ea typeface="+mn-ea"/>
              <a:cs typeface="+mn-cs"/>
            </a:endParaRPr>
          </a:p>
          <a:p>
            <a:pPr algn="l" rtl="0"/>
            <a:r>
              <a:rPr lang="en-US" sz="1200" b="1" i="0" u="sng" strike="noStrike" kern="1200" baseline="0" dirty="0" smtClean="0">
                <a:solidFill>
                  <a:schemeClr val="tx1"/>
                </a:solidFill>
                <a:latin typeface="+mn-lt"/>
                <a:ea typeface="+mn-ea"/>
                <a:cs typeface="+mn-cs"/>
              </a:rPr>
              <a:t>In this work:</a:t>
            </a:r>
          </a:p>
          <a:p>
            <a:pPr algn="l" rtl="0"/>
            <a:endParaRPr lang="en-US" sz="1200" b="1" i="0" u="sng"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Motivation: </a:t>
            </a:r>
            <a:r>
              <a:rPr lang="en-US" sz="1200" b="0" i="0" u="none" strike="noStrike" kern="1200" baseline="0" dirty="0" smtClean="0">
                <a:solidFill>
                  <a:schemeClr val="tx1"/>
                </a:solidFill>
                <a:latin typeface="+mn-lt"/>
                <a:ea typeface="+mn-ea"/>
                <a:cs typeface="+mn-cs"/>
              </a:rPr>
              <a:t>bridging the other reality gaps which were not handled in the neuro-evolution work</a:t>
            </a:r>
          </a:p>
          <a:p>
            <a:pPr algn="l" rtl="0"/>
            <a:r>
              <a:rPr lang="en-US" sz="1200" b="1" i="0" u="none" strike="noStrike" kern="1200" baseline="0" dirty="0" smtClean="0">
                <a:solidFill>
                  <a:schemeClr val="tx1"/>
                </a:solidFill>
                <a:latin typeface="+mn-lt"/>
                <a:ea typeface="+mn-ea"/>
                <a:cs typeface="+mn-cs"/>
              </a:rPr>
              <a:t>Goal</a:t>
            </a:r>
            <a:r>
              <a:rPr lang="en-US" sz="1200" b="0" i="0" u="none" strike="noStrike" kern="1200" baseline="0" dirty="0" smtClean="0">
                <a:solidFill>
                  <a:schemeClr val="tx1"/>
                </a:solidFill>
                <a:latin typeface="+mn-lt"/>
                <a:ea typeface="+mn-ea"/>
                <a:cs typeface="+mn-cs"/>
              </a:rPr>
              <a:t>: land with the trained SNN, running on Loihi on drone</a:t>
            </a:r>
            <a:endParaRPr lang="he-IL" b="1" u="none"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19</a:t>
            </a:fld>
            <a:endParaRPr lang="he-IL" altLang="he-IL"/>
          </a:p>
        </p:txBody>
      </p:sp>
    </p:spTree>
    <p:extLst>
      <p:ext uri="{BB962C8B-B14F-4D97-AF65-F5344CB8AC3E}">
        <p14:creationId xmlns:p14="http://schemas.microsoft.com/office/powerpoint/2010/main" val="401440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Reminder: </a:t>
            </a:r>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20</a:t>
            </a:fld>
            <a:endParaRPr lang="he-IL" altLang="he-IL"/>
          </a:p>
        </p:txBody>
      </p:sp>
    </p:spTree>
    <p:extLst>
      <p:ext uri="{BB962C8B-B14F-4D97-AF65-F5344CB8AC3E}">
        <p14:creationId xmlns:p14="http://schemas.microsoft.com/office/powerpoint/2010/main" val="3753614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21</a:t>
            </a:fld>
            <a:endParaRPr lang="he-IL" altLang="he-IL"/>
          </a:p>
        </p:txBody>
      </p:sp>
    </p:spTree>
    <p:extLst>
      <p:ext uri="{BB962C8B-B14F-4D97-AF65-F5344CB8AC3E}">
        <p14:creationId xmlns:p14="http://schemas.microsoft.com/office/powerpoint/2010/main" val="1767899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aseline="0" dirty="0" smtClean="0"/>
              <a:t>W is the synapse value</a:t>
            </a:r>
          </a:p>
          <a:p>
            <a:pPr algn="l" rtl="0"/>
            <a:r>
              <a:rPr lang="en-US" baseline="0" dirty="0" smtClean="0"/>
              <a:t>Theta is the threshold value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smtClean="0"/>
              <a:t>a,t</a:t>
            </a:r>
            <a:r>
              <a:rPr lang="en-US" dirty="0" smtClean="0"/>
              <a:t> are decoding</a:t>
            </a:r>
            <a:r>
              <a:rPr lang="en-US" baseline="0" dirty="0" smtClean="0"/>
              <a:t>-related  scale-parameters – may cause delays </a:t>
            </a:r>
          </a:p>
          <a:p>
            <a:pPr algn="l" rtl="0"/>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22</a:t>
            </a:fld>
            <a:endParaRPr lang="he-IL" altLang="he-IL"/>
          </a:p>
        </p:txBody>
      </p:sp>
    </p:spTree>
    <p:extLst>
      <p:ext uri="{BB962C8B-B14F-4D97-AF65-F5344CB8AC3E}">
        <p14:creationId xmlns:p14="http://schemas.microsoft.com/office/powerpoint/2010/main" val="1905244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25</a:t>
            </a:fld>
            <a:endParaRPr lang="he-IL" altLang="he-IL"/>
          </a:p>
        </p:txBody>
      </p:sp>
    </p:spTree>
    <p:extLst>
      <p:ext uri="{BB962C8B-B14F-4D97-AF65-F5344CB8AC3E}">
        <p14:creationId xmlns:p14="http://schemas.microsoft.com/office/powerpoint/2010/main" val="3711426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26</a:t>
            </a:fld>
            <a:endParaRPr lang="he-IL" altLang="he-IL"/>
          </a:p>
        </p:txBody>
      </p:sp>
    </p:spTree>
    <p:extLst>
      <p:ext uri="{BB962C8B-B14F-4D97-AF65-F5344CB8AC3E}">
        <p14:creationId xmlns:p14="http://schemas.microsoft.com/office/powerpoint/2010/main" val="3708754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Record: input (</a:t>
            </a:r>
            <a:r>
              <a:rPr lang="en-US" sz="1200" b="0" i="0" u="none" strike="noStrike" kern="1200" baseline="0" dirty="0" smtClean="0">
                <a:solidFill>
                  <a:schemeClr val="tx1"/>
                </a:solidFill>
                <a:latin typeface="+mn-lt"/>
                <a:ea typeface="+mn-ea"/>
                <a:cs typeface="+mn-cs"/>
              </a:rPr>
              <a:t>divergence error), output (thrust </a:t>
            </a:r>
            <a:r>
              <a:rPr lang="en-US" sz="1200" b="0" i="0" u="none" strike="noStrike" kern="1200" baseline="0" dirty="0" err="1" smtClean="0">
                <a:solidFill>
                  <a:schemeClr val="tx1"/>
                </a:solidFill>
                <a:latin typeface="+mn-lt"/>
                <a:ea typeface="+mn-ea"/>
                <a:cs typeface="+mn-cs"/>
              </a:rPr>
              <a:t>setpoint</a:t>
            </a:r>
            <a:r>
              <a:rPr lang="en-US" sz="1200" b="0" i="0" u="none" strike="noStrike" kern="1200" baseline="0" dirty="0" smtClean="0">
                <a:solidFill>
                  <a:schemeClr val="tx1"/>
                </a:solidFill>
                <a:latin typeface="+mn-lt"/>
                <a:ea typeface="+mn-ea"/>
                <a:cs typeface="+mn-cs"/>
              </a:rPr>
              <a:t>), spikes in hidden layer</a:t>
            </a:r>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27</a:t>
            </a:fld>
            <a:endParaRPr lang="he-IL" altLang="he-IL"/>
          </a:p>
        </p:txBody>
      </p:sp>
    </p:spTree>
    <p:extLst>
      <p:ext uri="{BB962C8B-B14F-4D97-AF65-F5344CB8AC3E}">
        <p14:creationId xmlns:p14="http://schemas.microsoft.com/office/powerpoint/2010/main" val="2113703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u="none" strike="noStrike" kern="1200" baseline="0" dirty="0" smtClean="0">
                <a:solidFill>
                  <a:schemeClr val="tx1"/>
                </a:solidFill>
                <a:latin typeface="+mn-lt"/>
                <a:ea typeface="+mn-ea"/>
                <a:cs typeface="+mn-cs"/>
              </a:rPr>
              <a:t>Using an evolutionary approach, closed the reality gap between simulated and on-chip SNNs</a:t>
            </a:r>
          </a:p>
          <a:p>
            <a:pPr algn="l" rtl="0"/>
            <a:r>
              <a:rPr lang="en-US" sz="1200" b="0" i="0" u="none" strike="noStrike" kern="1200" baseline="0" dirty="0" smtClean="0">
                <a:solidFill>
                  <a:schemeClr val="tx1"/>
                </a:solidFill>
                <a:latin typeface="+mn-lt"/>
                <a:ea typeface="+mn-ea"/>
                <a:cs typeface="+mn-cs"/>
              </a:rPr>
              <a:t>resulting controller consisting of only 35 neurons. </a:t>
            </a:r>
          </a:p>
          <a:p>
            <a:pPr algn="l" rtl="0"/>
            <a:endParaRPr lang="en-US" sz="1200" b="0" i="0" u="none" strike="noStrike" kern="1200" baseline="0" dirty="0" smtClean="0">
              <a:solidFill>
                <a:schemeClr val="tx1"/>
              </a:solidFill>
              <a:latin typeface="+mn-lt"/>
              <a:ea typeface="+mn-ea"/>
              <a:cs typeface="+mn-cs"/>
            </a:endParaRPr>
          </a:p>
          <a:p>
            <a:pPr algn="l" rtl="0"/>
            <a:r>
              <a:rPr lang="en-US" sz="1200" b="0" i="0" u="none" strike="noStrike" kern="1200" baseline="0" dirty="0" smtClean="0">
                <a:solidFill>
                  <a:schemeClr val="tx1"/>
                </a:solidFill>
                <a:latin typeface="+mn-lt"/>
                <a:ea typeface="+mn-ea"/>
                <a:cs typeface="+mn-cs"/>
              </a:rPr>
              <a:t>real-world landing tests from 4m, proved robust and consistent.</a:t>
            </a:r>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28</a:t>
            </a:fld>
            <a:endParaRPr lang="he-IL" altLang="he-IL"/>
          </a:p>
        </p:txBody>
      </p:sp>
    </p:spTree>
    <p:extLst>
      <p:ext uri="{BB962C8B-B14F-4D97-AF65-F5344CB8AC3E}">
        <p14:creationId xmlns:p14="http://schemas.microsoft.com/office/powerpoint/2010/main" val="2521269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smtClean="0"/>
              <a:t>How it’s built</a:t>
            </a:r>
          </a:p>
          <a:p>
            <a:pPr algn="l" rtl="0"/>
            <a:r>
              <a:rPr lang="en-US" dirty="0" smtClean="0"/>
              <a:t>Reference drone</a:t>
            </a:r>
          </a:p>
          <a:p>
            <a:pPr algn="l" rtl="0"/>
            <a:endParaRPr lang="en-US" dirty="0" smtClean="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3</a:t>
            </a:fld>
            <a:endParaRPr lang="he-IL" altLang="he-IL"/>
          </a:p>
        </p:txBody>
      </p:sp>
    </p:spTree>
    <p:extLst>
      <p:ext uri="{BB962C8B-B14F-4D97-AF65-F5344CB8AC3E}">
        <p14:creationId xmlns:p14="http://schemas.microsoft.com/office/powerpoint/2010/main" val="3715707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1" i="0" u="sng" strike="noStrike" kern="1200" baseline="0" dirty="0" smtClean="0">
                <a:solidFill>
                  <a:schemeClr val="tx1"/>
                </a:solidFill>
                <a:latin typeface="+mn-lt"/>
                <a:ea typeface="+mn-ea"/>
                <a:cs typeface="+mn-cs"/>
              </a:rPr>
              <a:t>In previous work: </a:t>
            </a:r>
          </a:p>
          <a:p>
            <a:pPr algn="l" rtl="0"/>
            <a:endParaRPr lang="en-US" sz="1200" b="0" i="0" u="none" strike="noStrike" kern="1200" baseline="0" dirty="0" smtClean="0">
              <a:solidFill>
                <a:schemeClr val="tx1"/>
              </a:solidFill>
              <a:latin typeface="+mn-lt"/>
              <a:ea typeface="+mn-ea"/>
              <a:cs typeface="+mn-cs"/>
            </a:endParaRPr>
          </a:p>
          <a:p>
            <a:pPr algn="l" rtl="0"/>
            <a:r>
              <a:rPr lang="en-US" sz="1200" b="1" i="0" u="sng" strike="noStrike" kern="1200" baseline="0" dirty="0" smtClean="0">
                <a:solidFill>
                  <a:schemeClr val="tx1"/>
                </a:solidFill>
                <a:latin typeface="+mn-lt"/>
                <a:ea typeface="+mn-ea"/>
                <a:cs typeface="+mn-cs"/>
              </a:rPr>
              <a:t>In this work:</a:t>
            </a:r>
          </a:p>
          <a:p>
            <a:pPr algn="l" rtl="0"/>
            <a:endParaRPr lang="en-US" sz="1200" b="1" i="0" u="sng"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Motivation: </a:t>
            </a:r>
            <a:r>
              <a:rPr lang="en-US" sz="1200" b="0" i="0" u="none" strike="noStrike" kern="1200" baseline="0" dirty="0" smtClean="0">
                <a:solidFill>
                  <a:schemeClr val="tx1"/>
                </a:solidFill>
                <a:latin typeface="+mn-lt"/>
                <a:ea typeface="+mn-ea"/>
                <a:cs typeface="+mn-cs"/>
              </a:rPr>
              <a:t>need faster sensors, faster algorithms, faster processing. Unified neuromorphic architecture has a promise to fulfil.</a:t>
            </a:r>
          </a:p>
          <a:p>
            <a:pPr algn="l" rtl="0"/>
            <a:r>
              <a:rPr lang="en-US" sz="1200" b="1" i="0" u="none" strike="noStrike" kern="1200" baseline="0" dirty="0" smtClean="0">
                <a:solidFill>
                  <a:schemeClr val="tx1"/>
                </a:solidFill>
                <a:latin typeface="+mn-lt"/>
                <a:ea typeface="+mn-ea"/>
                <a:cs typeface="+mn-cs"/>
              </a:rPr>
              <a:t>Goal</a:t>
            </a:r>
            <a:r>
              <a:rPr lang="en-US" sz="1200" b="0" i="0" u="none" strike="noStrike" kern="1200" baseline="0" dirty="0" smtClean="0">
                <a:solidFill>
                  <a:schemeClr val="tx1"/>
                </a:solidFill>
                <a:latin typeface="+mn-lt"/>
                <a:ea typeface="+mn-ea"/>
                <a:cs typeface="+mn-cs"/>
              </a:rPr>
              <a:t>: </a:t>
            </a:r>
            <a:r>
              <a:rPr lang="en-US" dirty="0" smtClean="0"/>
              <a:t>integrate neuromorphic event-based vision, motor-control</a:t>
            </a:r>
            <a:endParaRPr lang="he-IL" b="1" u="none"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30</a:t>
            </a:fld>
            <a:endParaRPr lang="he-IL" altLang="he-IL"/>
          </a:p>
        </p:txBody>
      </p:sp>
    </p:spTree>
    <p:extLst>
      <p:ext uri="{BB962C8B-B14F-4D97-AF65-F5344CB8AC3E}">
        <p14:creationId xmlns:p14="http://schemas.microsoft.com/office/powerpoint/2010/main" val="2992714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eriod"/>
            </a:pPr>
            <a:r>
              <a:rPr lang="en-US" sz="1200" b="0" i="0" u="none" strike="noStrike" kern="1200" baseline="0" dirty="0" smtClean="0">
                <a:solidFill>
                  <a:schemeClr val="tx1"/>
                </a:solidFill>
                <a:latin typeface="+mn-lt"/>
                <a:ea typeface="+mn-ea"/>
                <a:cs typeface="+mn-cs"/>
              </a:rPr>
              <a:t>visual line-tracking</a:t>
            </a:r>
          </a:p>
          <a:p>
            <a:pPr marL="228600" indent="-228600" algn="l" rtl="0">
              <a:buAutoNum type="arabicPeriod"/>
            </a:pPr>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32</a:t>
            </a:fld>
            <a:endParaRPr lang="he-IL" altLang="he-IL"/>
          </a:p>
        </p:txBody>
      </p:sp>
    </p:spTree>
    <p:extLst>
      <p:ext uri="{BB962C8B-B14F-4D97-AF65-F5344CB8AC3E}">
        <p14:creationId xmlns:p14="http://schemas.microsoft.com/office/powerpoint/2010/main" val="1469293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u="none" strike="noStrike" kern="1200" baseline="0" dirty="0" smtClean="0">
                <a:solidFill>
                  <a:schemeClr val="tx1"/>
                </a:solidFill>
                <a:latin typeface="+mn-lt"/>
                <a:ea typeface="+mn-ea"/>
                <a:cs typeface="+mn-cs"/>
              </a:rPr>
              <a:t>HT</a:t>
            </a:r>
          </a:p>
          <a:p>
            <a:pPr algn="l" rtl="0"/>
            <a:r>
              <a:rPr lang="en-US" sz="1200" b="0" i="0" u="none" strike="noStrike" kern="1200" baseline="0" dirty="0" smtClean="0">
                <a:solidFill>
                  <a:schemeClr val="tx1"/>
                </a:solidFill>
                <a:latin typeface="+mn-lt"/>
                <a:ea typeface="+mn-ea"/>
                <a:cs typeface="+mn-cs"/>
              </a:rPr>
              <a:t>Points laying on the same line in the Cartesian space are mapped to intersecting sine curves in the Hough space (the -r space).</a:t>
            </a:r>
          </a:p>
          <a:p>
            <a:pPr algn="l" rtl="0"/>
            <a:r>
              <a:rPr lang="en-US" sz="1200" b="0" i="0" u="none" strike="noStrike" kern="1200" baseline="0" dirty="0" smtClean="0">
                <a:solidFill>
                  <a:schemeClr val="tx1"/>
                </a:solidFill>
                <a:latin typeface="+mn-lt"/>
                <a:ea typeface="+mn-ea"/>
                <a:cs typeface="+mn-cs"/>
              </a:rPr>
              <a:t>Therefore, for many points on the same line, the (; r) pair with the highest intersection density represents the correct line in Cartesian space.</a:t>
            </a:r>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33</a:t>
            </a:fld>
            <a:endParaRPr lang="he-IL" altLang="he-IL"/>
          </a:p>
        </p:txBody>
      </p:sp>
    </p:spTree>
    <p:extLst>
      <p:ext uri="{BB962C8B-B14F-4D97-AF65-F5344CB8AC3E}">
        <p14:creationId xmlns:p14="http://schemas.microsoft.com/office/powerpoint/2010/main" val="628427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u="none" strike="noStrike" kern="1200" baseline="0" dirty="0" smtClean="0">
                <a:solidFill>
                  <a:schemeClr val="tx1"/>
                </a:solidFill>
                <a:latin typeface="+mn-lt"/>
                <a:ea typeface="+mn-ea"/>
                <a:cs typeface="+mn-cs"/>
              </a:rPr>
              <a:t>HT</a:t>
            </a:r>
          </a:p>
          <a:p>
            <a:pPr algn="l" rtl="0"/>
            <a:r>
              <a:rPr lang="en-US" sz="1200" b="0" i="0" u="none" strike="noStrike" kern="1200" baseline="0" dirty="0" smtClean="0">
                <a:solidFill>
                  <a:schemeClr val="tx1"/>
                </a:solidFill>
                <a:latin typeface="+mn-lt"/>
                <a:ea typeface="+mn-ea"/>
                <a:cs typeface="+mn-cs"/>
              </a:rPr>
              <a:t>Points laying on the same line in the Cartesian space are mapped to intersecting sine curves in the Hough space (the -r space).</a:t>
            </a:r>
          </a:p>
          <a:p>
            <a:pPr algn="l" rtl="0"/>
            <a:r>
              <a:rPr lang="en-US" sz="1200" b="0" i="0" u="none" strike="noStrike" kern="1200" baseline="0" dirty="0" smtClean="0">
                <a:solidFill>
                  <a:schemeClr val="tx1"/>
                </a:solidFill>
                <a:latin typeface="+mn-lt"/>
                <a:ea typeface="+mn-ea"/>
                <a:cs typeface="+mn-cs"/>
              </a:rPr>
              <a:t>Therefore, for many points on the same line, the (; r) pair with the highest intersection density represents the correct line in Cartesian space.</a:t>
            </a:r>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34</a:t>
            </a:fld>
            <a:endParaRPr lang="he-IL" altLang="he-IL"/>
          </a:p>
        </p:txBody>
      </p:sp>
    </p:spTree>
    <p:extLst>
      <p:ext uri="{BB962C8B-B14F-4D97-AF65-F5344CB8AC3E}">
        <p14:creationId xmlns:p14="http://schemas.microsoft.com/office/powerpoint/2010/main" val="3540406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36</a:t>
            </a:fld>
            <a:endParaRPr lang="he-IL" altLang="he-IL"/>
          </a:p>
        </p:txBody>
      </p:sp>
    </p:spTree>
    <p:extLst>
      <p:ext uri="{BB962C8B-B14F-4D97-AF65-F5344CB8AC3E}">
        <p14:creationId xmlns:p14="http://schemas.microsoft.com/office/powerpoint/2010/main" val="516587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u="none" strike="noStrike" kern="1200" baseline="0" dirty="0" smtClean="0">
                <a:solidFill>
                  <a:schemeClr val="tx1"/>
                </a:solidFill>
                <a:latin typeface="+mn-lt"/>
                <a:ea typeface="+mn-ea"/>
                <a:cs typeface="+mn-cs"/>
              </a:rPr>
              <a:t>adaptive term in the controller that modifies the controller output in case the PD controller fails to remove the error (e.g., due to added load).</a:t>
            </a:r>
          </a:p>
          <a:p>
            <a:pPr algn="l" rtl="0"/>
            <a:r>
              <a:rPr lang="en-US" sz="1200" b="0" i="0" u="none" strike="noStrike" kern="1200" baseline="0" dirty="0" smtClean="0">
                <a:solidFill>
                  <a:schemeClr val="tx1"/>
                </a:solidFill>
                <a:latin typeface="+mn-lt"/>
                <a:ea typeface="+mn-ea"/>
                <a:cs typeface="+mn-cs"/>
              </a:rPr>
              <a:t>compensate for extended periods of large steady-state errors.</a:t>
            </a:r>
          </a:p>
          <a:p>
            <a:pPr algn="l" rtl="0"/>
            <a:endParaRPr lang="en-US" sz="1200" b="0" i="0" u="none" strike="noStrike" kern="1200" baseline="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mn-lt"/>
                <a:ea typeface="+mn-ea"/>
                <a:cs typeface="+mn-cs"/>
              </a:rPr>
              <a:t>additive feed-forward layer that connects the input population to the output u</a:t>
            </a:r>
            <a:endParaRPr lang="he-IL" dirty="0" smtClean="0"/>
          </a:p>
          <a:p>
            <a:pPr algn="l" rtl="0"/>
            <a:endParaRPr lang="en-US" sz="1200" b="0" i="0" u="none" strike="noStrike" kern="1200" baseline="0" dirty="0" smtClean="0">
              <a:solidFill>
                <a:schemeClr val="tx1"/>
              </a:solidFill>
              <a:latin typeface="+mn-lt"/>
              <a:ea typeface="+mn-ea"/>
              <a:cs typeface="+mn-cs"/>
            </a:endParaRPr>
          </a:p>
          <a:p>
            <a:pPr algn="l" rtl="0"/>
            <a:r>
              <a:rPr lang="en-US" sz="1200" b="0" i="0" u="none" strike="noStrike" kern="1200" baseline="0" dirty="0" smtClean="0">
                <a:solidFill>
                  <a:schemeClr val="tx1"/>
                </a:solidFill>
                <a:latin typeface="+mn-lt"/>
                <a:ea typeface="+mn-ea"/>
                <a:cs typeface="+mn-cs"/>
              </a:rPr>
              <a:t>learning rule on Loihi can be composed by a combination of pre- and post-synaptic spikes, auxiliary variables representing recent activity, and a third factor, called the reinforcement channel. </a:t>
            </a:r>
          </a:p>
          <a:p>
            <a:pPr algn="l" rtl="0"/>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37</a:t>
            </a:fld>
            <a:endParaRPr lang="he-IL" altLang="he-IL"/>
          </a:p>
        </p:txBody>
      </p:sp>
    </p:spTree>
    <p:extLst>
      <p:ext uri="{BB962C8B-B14F-4D97-AF65-F5344CB8AC3E}">
        <p14:creationId xmlns:p14="http://schemas.microsoft.com/office/powerpoint/2010/main" val="28419047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u="none" strike="noStrike" kern="1200" baseline="0" dirty="0" smtClean="0">
                <a:solidFill>
                  <a:schemeClr val="tx1"/>
                </a:solidFill>
                <a:latin typeface="+mn-lt"/>
                <a:ea typeface="+mn-ea"/>
                <a:cs typeface="+mn-cs"/>
              </a:rPr>
              <a:t>High-speed</a:t>
            </a:r>
            <a:r>
              <a:rPr lang="en-US" sz="1200" b="0" i="0" u="none" strike="noStrike" kern="1200" baseline="0" dirty="0" smtClean="0">
                <a:solidFill>
                  <a:schemeClr val="tx1"/>
                </a:solidFill>
                <a:latin typeface="+mn-lt"/>
                <a:ea typeface="+mn-ea"/>
                <a:cs typeface="+mn-cs"/>
              </a:rPr>
              <a:t>: visual processing running 20-times faster on Loihi</a:t>
            </a:r>
            <a:endParaRPr lang="he-IL"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u="none" strike="noStrike" kern="1200" baseline="0" dirty="0" smtClean="0">
                <a:solidFill>
                  <a:schemeClr val="tx1"/>
                </a:solidFill>
                <a:latin typeface="+mn-lt"/>
                <a:ea typeface="+mn-ea"/>
                <a:cs typeface="+mn-cs"/>
              </a:rPr>
              <a:t>Low-speed</a:t>
            </a:r>
            <a:r>
              <a:rPr lang="en-US" sz="1200" b="0" i="0" u="none" strike="noStrike" kern="1200" baseline="0" dirty="0" smtClean="0">
                <a:solidFill>
                  <a:schemeClr val="tx1"/>
                </a:solidFill>
                <a:latin typeface="+mn-lt"/>
                <a:ea typeface="+mn-ea"/>
                <a:cs typeface="+mn-cs"/>
              </a:rPr>
              <a:t>: network’s parameters tuned for high speed. So worse performance of the SNN.</a:t>
            </a:r>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38</a:t>
            </a:fld>
            <a:endParaRPr lang="he-IL" altLang="he-IL"/>
          </a:p>
        </p:txBody>
      </p:sp>
    </p:spTree>
    <p:extLst>
      <p:ext uri="{BB962C8B-B14F-4D97-AF65-F5344CB8AC3E}">
        <p14:creationId xmlns:p14="http://schemas.microsoft.com/office/powerpoint/2010/main" val="3519330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additional weight of 125g attached to one side of the drone’s arm.</a:t>
            </a:r>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39</a:t>
            </a:fld>
            <a:endParaRPr lang="he-IL" altLang="he-IL"/>
          </a:p>
        </p:txBody>
      </p:sp>
    </p:spTree>
    <p:extLst>
      <p:ext uri="{BB962C8B-B14F-4D97-AF65-F5344CB8AC3E}">
        <p14:creationId xmlns:p14="http://schemas.microsoft.com/office/powerpoint/2010/main" val="1589330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Other optimizations:</a:t>
            </a:r>
          </a:p>
          <a:p>
            <a:pPr algn="l" rtl="0"/>
            <a:r>
              <a:rPr lang="en-US" dirty="0" smtClean="0"/>
              <a:t>Efficient neuron allocation</a:t>
            </a:r>
          </a:p>
          <a:p>
            <a:pPr algn="l" rtl="0"/>
            <a:r>
              <a:rPr lang="en-US" dirty="0" smtClean="0"/>
              <a:t>More neurons in 1D allowing finer\wider values</a:t>
            </a:r>
          </a:p>
          <a:p>
            <a:pPr algn="l" rtl="0"/>
            <a:r>
              <a:rPr lang="en-US" dirty="0" smtClean="0"/>
              <a:t>AER</a:t>
            </a:r>
            <a:r>
              <a:rPr lang="en-US" baseline="0" dirty="0" smtClean="0"/>
              <a:t> integration</a:t>
            </a:r>
          </a:p>
          <a:p>
            <a:pPr algn="l" rtl="0"/>
            <a:r>
              <a:rPr lang="en-US" baseline="0" dirty="0" smtClean="0"/>
              <a:t>DMA instead of UART</a:t>
            </a:r>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40</a:t>
            </a:fld>
            <a:endParaRPr lang="he-IL" altLang="he-IL"/>
          </a:p>
        </p:txBody>
      </p:sp>
    </p:spTree>
    <p:extLst>
      <p:ext uri="{BB962C8B-B14F-4D97-AF65-F5344CB8AC3E}">
        <p14:creationId xmlns:p14="http://schemas.microsoft.com/office/powerpoint/2010/main" val="2247571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1" i="0" u="sng" strike="noStrike" kern="1200" baseline="0" dirty="0" smtClean="0">
                <a:solidFill>
                  <a:schemeClr val="tx1"/>
                </a:solidFill>
                <a:latin typeface="+mn-lt"/>
                <a:ea typeface="+mn-ea"/>
                <a:cs typeface="+mn-cs"/>
              </a:rPr>
              <a:t>In previous work: </a:t>
            </a:r>
          </a:p>
          <a:p>
            <a:pPr algn="l" rtl="0"/>
            <a:endParaRPr lang="en-US" sz="1200" b="0" i="0" u="none" strike="noStrike" kern="1200" baseline="0" dirty="0" smtClean="0">
              <a:solidFill>
                <a:schemeClr val="tx1"/>
              </a:solidFill>
              <a:latin typeface="+mn-lt"/>
              <a:ea typeface="+mn-ea"/>
              <a:cs typeface="+mn-cs"/>
            </a:endParaRPr>
          </a:p>
          <a:p>
            <a:pPr algn="l" rtl="0"/>
            <a:r>
              <a:rPr lang="en-US" sz="1200" b="1" i="0" u="sng" strike="noStrike" kern="1200" baseline="0" dirty="0" smtClean="0">
                <a:solidFill>
                  <a:schemeClr val="tx1"/>
                </a:solidFill>
                <a:latin typeface="+mn-lt"/>
                <a:ea typeface="+mn-ea"/>
                <a:cs typeface="+mn-cs"/>
              </a:rPr>
              <a:t>In this work:</a:t>
            </a:r>
          </a:p>
          <a:p>
            <a:pPr algn="l" rtl="0"/>
            <a:endParaRPr lang="en-US" sz="1200" b="1" i="0" u="sng"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Motivation: Goal</a:t>
            </a:r>
            <a:r>
              <a:rPr lang="en-US" sz="1200" b="0" i="0" u="none" strike="noStrike" kern="1200" baseline="0" dirty="0" smtClean="0">
                <a:solidFill>
                  <a:schemeClr val="tx1"/>
                </a:solidFill>
                <a:latin typeface="+mn-lt"/>
                <a:ea typeface="+mn-ea"/>
                <a:cs typeface="+mn-cs"/>
              </a:rPr>
              <a:t>:</a:t>
            </a:r>
            <a:endParaRPr lang="he-IL" b="1" u="none"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42</a:t>
            </a:fld>
            <a:endParaRPr lang="he-IL" altLang="he-IL"/>
          </a:p>
        </p:txBody>
      </p:sp>
    </p:spTree>
    <p:extLst>
      <p:ext uri="{BB962C8B-B14F-4D97-AF65-F5344CB8AC3E}">
        <p14:creationId xmlns:p14="http://schemas.microsoft.com/office/powerpoint/2010/main" val="314424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smtClean="0"/>
              <a:t>Usages:</a:t>
            </a:r>
          </a:p>
          <a:p>
            <a:pPr algn="l" rtl="0"/>
            <a:r>
              <a:rPr lang="en-US" dirty="0" smtClean="0"/>
              <a:t>Agriculture, construction, HLS, defense,</a:t>
            </a:r>
            <a:r>
              <a:rPr lang="en-US" baseline="0" dirty="0" smtClean="0"/>
              <a:t> delivery, search and rescue</a:t>
            </a:r>
            <a:endParaRPr lang="he-IL" dirty="0" smtClean="0"/>
          </a:p>
          <a:p>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4</a:t>
            </a:fld>
            <a:endParaRPr lang="he-IL" altLang="he-IL"/>
          </a:p>
        </p:txBody>
      </p:sp>
    </p:spTree>
    <p:extLst>
      <p:ext uri="{BB962C8B-B14F-4D97-AF65-F5344CB8AC3E}">
        <p14:creationId xmlns:p14="http://schemas.microsoft.com/office/powerpoint/2010/main" val="941729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High</a:t>
            </a:r>
            <a:r>
              <a:rPr lang="en-US" baseline="0" dirty="0" smtClean="0"/>
              <a:t> Variance == Over Fitting =&gt; prune nodes</a:t>
            </a:r>
          </a:p>
          <a:p>
            <a:pPr algn="l" rtl="0"/>
            <a:r>
              <a:rPr lang="en-US" baseline="0" dirty="0" smtClean="0"/>
              <a:t>High Bias == </a:t>
            </a:r>
            <a:r>
              <a:rPr lang="en-US" baseline="0" dirty="0" err="1" smtClean="0"/>
              <a:t>Underfitting</a:t>
            </a:r>
            <a:r>
              <a:rPr lang="en-US" baseline="0" dirty="0" smtClean="0"/>
              <a:t> =&gt; Add nodes</a:t>
            </a:r>
          </a:p>
          <a:p>
            <a:pPr algn="l" rtl="0"/>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43</a:t>
            </a:fld>
            <a:endParaRPr lang="he-IL" altLang="he-IL"/>
          </a:p>
        </p:txBody>
      </p:sp>
    </p:spTree>
    <p:extLst>
      <p:ext uri="{BB962C8B-B14F-4D97-AF65-F5344CB8AC3E}">
        <p14:creationId xmlns:p14="http://schemas.microsoft.com/office/powerpoint/2010/main" val="2420793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Concept Drift</a:t>
            </a:r>
            <a:r>
              <a:rPr lang="en-US" baseline="0" dirty="0" smtClean="0"/>
              <a:t> Detection Method (mean gradient, confidence level) indicates on need </a:t>
            </a:r>
          </a:p>
          <a:p>
            <a:pPr algn="l" rtl="0"/>
            <a:r>
              <a:rPr lang="en-US" baseline="0" dirty="0" smtClean="0"/>
              <a:t>Copy last layer</a:t>
            </a:r>
          </a:p>
          <a:p>
            <a:pPr algn="l" rtl="0"/>
            <a:r>
              <a:rPr lang="en-US" baseline="0" dirty="0" smtClean="0"/>
              <a:t>New weights between </a:t>
            </a:r>
            <a:r>
              <a:rPr lang="en-US" baseline="0" dirty="0" err="1" smtClean="0"/>
              <a:t>prev</a:t>
            </a:r>
            <a:r>
              <a:rPr lang="en-US" baseline="0" dirty="0" smtClean="0"/>
              <a:t> and new (will be adjusted)</a:t>
            </a:r>
          </a:p>
          <a:p>
            <a:pPr algn="l" rtl="0"/>
            <a:r>
              <a:rPr lang="en-US" baseline="0" dirty="0" smtClean="0"/>
              <a:t>New weights copied</a:t>
            </a:r>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46</a:t>
            </a:fld>
            <a:endParaRPr lang="he-IL" altLang="he-IL"/>
          </a:p>
        </p:txBody>
      </p:sp>
    </p:spTree>
    <p:extLst>
      <p:ext uri="{BB962C8B-B14F-4D97-AF65-F5344CB8AC3E}">
        <p14:creationId xmlns:p14="http://schemas.microsoft.com/office/powerpoint/2010/main" val="2874644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49</a:t>
            </a:fld>
            <a:endParaRPr lang="he-IL" altLang="he-IL"/>
          </a:p>
        </p:txBody>
      </p:sp>
    </p:spTree>
    <p:extLst>
      <p:ext uri="{BB962C8B-B14F-4D97-AF65-F5344CB8AC3E}">
        <p14:creationId xmlns:p14="http://schemas.microsoft.com/office/powerpoint/2010/main" val="538921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1" i="0" u="sng" strike="noStrike" kern="1200" baseline="0" dirty="0" smtClean="0">
                <a:solidFill>
                  <a:schemeClr val="tx1"/>
                </a:solidFill>
                <a:latin typeface="+mn-lt"/>
                <a:ea typeface="+mn-ea"/>
                <a:cs typeface="+mn-cs"/>
              </a:rPr>
              <a:t>In previous work: </a:t>
            </a:r>
          </a:p>
          <a:p>
            <a:pPr algn="l" rtl="0"/>
            <a:endParaRPr lang="en-US" sz="1200" b="0" i="0" u="none" strike="noStrike" kern="1200" baseline="0" dirty="0" smtClean="0">
              <a:solidFill>
                <a:schemeClr val="tx1"/>
              </a:solidFill>
              <a:latin typeface="+mn-lt"/>
              <a:ea typeface="+mn-ea"/>
              <a:cs typeface="+mn-cs"/>
            </a:endParaRPr>
          </a:p>
          <a:p>
            <a:pPr algn="l" rtl="0"/>
            <a:r>
              <a:rPr lang="en-US" sz="1200" b="1" i="0" u="sng" strike="noStrike" kern="1200" baseline="0" dirty="0" smtClean="0">
                <a:solidFill>
                  <a:schemeClr val="tx1"/>
                </a:solidFill>
                <a:latin typeface="+mn-lt"/>
                <a:ea typeface="+mn-ea"/>
                <a:cs typeface="+mn-cs"/>
              </a:rPr>
              <a:t>In this work:</a:t>
            </a:r>
          </a:p>
          <a:p>
            <a:pPr algn="l" rtl="0"/>
            <a:endParaRPr lang="en-US" sz="1200" b="1" i="0" u="sng"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Motivation: </a:t>
            </a:r>
            <a:r>
              <a:rPr lang="en-US" sz="1200" b="0" i="0" u="none" strike="noStrike" kern="1200" baseline="0" dirty="0" smtClean="0">
                <a:solidFill>
                  <a:schemeClr val="tx1"/>
                </a:solidFill>
                <a:latin typeface="+mn-lt"/>
                <a:ea typeface="+mn-ea"/>
                <a:cs typeface="+mn-cs"/>
              </a:rPr>
              <a:t>need faster sensors, faster algorithms, faster processing. Unified neuromorphic architecture has a promise to fulfil.</a:t>
            </a:r>
          </a:p>
          <a:p>
            <a:pPr algn="l" rtl="0"/>
            <a:r>
              <a:rPr lang="en-US" sz="1200" b="1" i="0" u="none" strike="noStrike" kern="1200" baseline="0" dirty="0" smtClean="0">
                <a:solidFill>
                  <a:schemeClr val="tx1"/>
                </a:solidFill>
                <a:latin typeface="+mn-lt"/>
                <a:ea typeface="+mn-ea"/>
                <a:cs typeface="+mn-cs"/>
              </a:rPr>
              <a:t>Goal</a:t>
            </a:r>
            <a:r>
              <a:rPr lang="en-US" sz="1200" b="0" i="0" u="none" strike="noStrike" kern="1200" baseline="0" dirty="0" smtClean="0">
                <a:solidFill>
                  <a:schemeClr val="tx1"/>
                </a:solidFill>
                <a:latin typeface="+mn-lt"/>
                <a:ea typeface="+mn-ea"/>
                <a:cs typeface="+mn-cs"/>
              </a:rPr>
              <a:t>: </a:t>
            </a:r>
            <a:r>
              <a:rPr lang="en-US" dirty="0" smtClean="0"/>
              <a:t>integrate neuromorphic event-based vision, motor-control</a:t>
            </a:r>
            <a:endParaRPr lang="he-IL" b="1" u="none" dirty="0"/>
          </a:p>
        </p:txBody>
      </p:sp>
      <p:sp>
        <p:nvSpPr>
          <p:cNvPr id="4" name="Slide Number Placeholder 3"/>
          <p:cNvSpPr>
            <a:spLocks noGrp="1"/>
          </p:cNvSpPr>
          <p:nvPr>
            <p:ph type="sldNum" sz="quarter" idx="10"/>
          </p:nvPr>
        </p:nvSpPr>
        <p:spPr/>
        <p:txBody>
          <a:bodyPr/>
          <a:lstStyle/>
          <a:p>
            <a:pPr marL="0" marR="0" lvl="0" indent="0" algn="l" defTabSz="914400" rtl="1" eaLnBrk="1" fontAlgn="base" latinLnBrk="0" hangingPunct="1">
              <a:lnSpc>
                <a:spcPct val="100000"/>
              </a:lnSpc>
              <a:spcBef>
                <a:spcPct val="0"/>
              </a:spcBef>
              <a:spcAft>
                <a:spcPct val="0"/>
              </a:spcAft>
              <a:buClrTx/>
              <a:buSzTx/>
              <a:buFontTx/>
              <a:buNone/>
              <a:tabLst/>
              <a:defRPr/>
            </a:pPr>
            <a:fld id="{C70BFAED-6490-4F6C-9E1C-9C69F02D8CC0}" type="slidenum">
              <a:rPr kumimoji="0" lang="he-IL" altLang="he-IL"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l" defTabSz="914400" rtl="1" eaLnBrk="1" fontAlgn="base" latinLnBrk="0" hangingPunct="1">
                <a:lnSpc>
                  <a:spcPct val="100000"/>
                </a:lnSpc>
                <a:spcBef>
                  <a:spcPct val="0"/>
                </a:spcBef>
                <a:spcAft>
                  <a:spcPct val="0"/>
                </a:spcAft>
                <a:buClrTx/>
                <a:buSzTx/>
                <a:buFontTx/>
                <a:buNone/>
                <a:tabLst/>
                <a:defRPr/>
              </a:pPr>
              <a:t>57</a:t>
            </a:fld>
            <a:endParaRPr kumimoji="0" lang="he-IL" altLang="he-IL"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3180388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1C235DC-E0C8-4C5A-96EA-05104AE1BB1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6068D6CA-06CC-44F9-A015-66152CB25B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endParaRPr lang="en-US" altLang="en-US" dirty="0">
              <a:cs typeface="Arial" panose="020B0604020202020204" pitchFamily="34" charset="0"/>
            </a:endParaRPr>
          </a:p>
        </p:txBody>
      </p:sp>
      <p:sp>
        <p:nvSpPr>
          <p:cNvPr id="15364" name="Slide Number Placeholder 3">
            <a:extLst>
              <a:ext uri="{FF2B5EF4-FFF2-40B4-BE49-F238E27FC236}">
                <a16:creationId xmlns:a16="http://schemas.microsoft.com/office/drawing/2014/main" id="{9E2BAEAD-BFE7-4BBF-97FE-CDB419D6D6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spcBef>
                <a:spcPct val="30000"/>
              </a:spcBef>
              <a:defRPr sz="1200">
                <a:solidFill>
                  <a:schemeClr val="tx1"/>
                </a:solidFill>
                <a:latin typeface="Calibri" panose="020F0502020204030204" pitchFamily="34" charset="0"/>
                <a:cs typeface="Arial" panose="020B0604020202020204" pitchFamily="34" charset="0"/>
              </a:defRPr>
            </a:lvl1pPr>
            <a:lvl2pPr marL="742950" indent="-285750" algn="r" rtl="1">
              <a:spcBef>
                <a:spcPct val="30000"/>
              </a:spcBef>
              <a:defRPr sz="1200">
                <a:solidFill>
                  <a:schemeClr val="tx1"/>
                </a:solidFill>
                <a:latin typeface="Calibri" panose="020F0502020204030204" pitchFamily="34" charset="0"/>
                <a:cs typeface="Arial" panose="020B0604020202020204" pitchFamily="34" charset="0"/>
              </a:defRPr>
            </a:lvl2pPr>
            <a:lvl3pPr marL="1143000" indent="-228600" algn="r" rtl="1">
              <a:spcBef>
                <a:spcPct val="30000"/>
              </a:spcBef>
              <a:defRPr sz="1200">
                <a:solidFill>
                  <a:schemeClr val="tx1"/>
                </a:solidFill>
                <a:latin typeface="Calibri" panose="020F0502020204030204" pitchFamily="34" charset="0"/>
                <a:cs typeface="Arial" panose="020B0604020202020204" pitchFamily="34" charset="0"/>
              </a:defRPr>
            </a:lvl3pPr>
            <a:lvl4pPr marL="1600200" indent="-228600" algn="r" rtl="1">
              <a:spcBef>
                <a:spcPct val="30000"/>
              </a:spcBef>
              <a:defRPr sz="1200">
                <a:solidFill>
                  <a:schemeClr val="tx1"/>
                </a:solidFill>
                <a:latin typeface="Calibri" panose="020F0502020204030204" pitchFamily="34" charset="0"/>
                <a:cs typeface="Arial" panose="020B0604020202020204" pitchFamily="34" charset="0"/>
              </a:defRPr>
            </a:lvl4pPr>
            <a:lvl5pPr marL="2057400" indent="-228600" algn="r" rtl="1">
              <a:spcBef>
                <a:spcPct val="30000"/>
              </a:spcBef>
              <a:defRPr sz="12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cs typeface="Arial" panose="020B0604020202020204" pitchFamily="34" charset="0"/>
              </a:defRPr>
            </a:lvl9pPr>
          </a:lstStyle>
          <a:p>
            <a:pPr algn="l">
              <a:spcBef>
                <a:spcPct val="0"/>
              </a:spcBef>
            </a:pPr>
            <a:fld id="{55ADC4E1-58BF-4E04-AF99-BD6275AB8259}" type="slidenum">
              <a:rPr lang="he-IL" altLang="he-IL"/>
              <a:pPr algn="l">
                <a:spcBef>
                  <a:spcPct val="0"/>
                </a:spcBef>
              </a:pPr>
              <a:t>69</a:t>
            </a:fld>
            <a:endParaRPr lang="he-IL" altLang="he-IL"/>
          </a:p>
        </p:txBody>
      </p:sp>
    </p:spTree>
    <p:extLst>
      <p:ext uri="{BB962C8B-B14F-4D97-AF65-F5344CB8AC3E}">
        <p14:creationId xmlns:p14="http://schemas.microsoft.com/office/powerpoint/2010/main" val="4238789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l" rtl="0"/>
            <a:r>
              <a:rPr lang="en-US" b="1" dirty="0" smtClean="0"/>
              <a:t>SNN</a:t>
            </a:r>
          </a:p>
          <a:p>
            <a:pPr algn="l" rtl="0"/>
            <a:r>
              <a:rPr lang="en-US" sz="1200" b="0" i="0" u="none" strike="noStrike" kern="1200" baseline="0" dirty="0" smtClean="0">
                <a:solidFill>
                  <a:schemeClr val="tx1"/>
                </a:solidFill>
                <a:latin typeface="+mn-lt"/>
                <a:ea typeface="+mn-ea"/>
                <a:cs typeface="+mn-cs"/>
              </a:rPr>
              <a:t>brain-inspired software models used in neuromorphic computing</a:t>
            </a:r>
          </a:p>
          <a:p>
            <a:pPr algn="l" rtl="0"/>
            <a:r>
              <a:rPr lang="en-US" sz="1200" b="0" i="0" u="none" strike="noStrike" kern="1200" baseline="0" dirty="0" smtClean="0">
                <a:solidFill>
                  <a:schemeClr val="tx1"/>
                </a:solidFill>
                <a:latin typeface="+mn-lt"/>
                <a:ea typeface="+mn-ea"/>
                <a:cs typeface="+mn-cs"/>
              </a:rPr>
              <a:t>asynchronous and event-based nature</a:t>
            </a:r>
          </a:p>
          <a:p>
            <a:pPr algn="l" rtl="0"/>
            <a:endParaRPr lang="en-US" sz="1200" b="0" i="0" u="none"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HW:</a:t>
            </a:r>
          </a:p>
          <a:p>
            <a:pPr algn="l" rtl="0"/>
            <a:r>
              <a:rPr lang="en-US" sz="1200" b="0" i="0" u="none" strike="noStrike" kern="1200" baseline="0" dirty="0" smtClean="0">
                <a:solidFill>
                  <a:schemeClr val="tx1"/>
                </a:solidFill>
                <a:latin typeface="+mn-lt"/>
                <a:ea typeface="+mn-ea"/>
                <a:cs typeface="+mn-cs"/>
              </a:rPr>
              <a:t>Not Von </a:t>
            </a:r>
            <a:r>
              <a:rPr lang="en-US" sz="1200" b="0" i="0" u="none" strike="noStrike" kern="1200" baseline="0" dirty="0" err="1" smtClean="0">
                <a:solidFill>
                  <a:schemeClr val="tx1"/>
                </a:solidFill>
                <a:latin typeface="+mn-lt"/>
                <a:ea typeface="+mn-ea"/>
                <a:cs typeface="+mn-cs"/>
              </a:rPr>
              <a:t>Neuman</a:t>
            </a:r>
            <a:r>
              <a:rPr lang="en-US" sz="1200" b="0" i="0" u="none" strike="noStrike" kern="1200" baseline="0" dirty="0" smtClean="0">
                <a:solidFill>
                  <a:schemeClr val="tx1"/>
                </a:solidFill>
                <a:latin typeface="+mn-lt"/>
                <a:ea typeface="+mn-ea"/>
                <a:cs typeface="+mn-cs"/>
              </a:rPr>
              <a:t>. neuronal models realized in hardware, computed in real time, with co-location of memory and computing units.</a:t>
            </a:r>
          </a:p>
          <a:p>
            <a:pPr algn="l" rtl="0"/>
            <a:r>
              <a:rPr lang="en-US" sz="1200" b="0" i="0" u="none" strike="noStrike" kern="1200" baseline="0" dirty="0" smtClean="0">
                <a:solidFill>
                  <a:schemeClr val="tx1"/>
                </a:solidFill>
                <a:latin typeface="+mn-lt"/>
                <a:ea typeface="+mn-ea"/>
                <a:cs typeface="+mn-cs"/>
              </a:rPr>
              <a:t>Low power due to event-based asynchronous architecture</a:t>
            </a:r>
          </a:p>
          <a:p>
            <a:pPr algn="l" rtl="0"/>
            <a:endParaRPr lang="en-US" sz="1200" b="0" i="0" u="none"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1+1</a:t>
            </a:r>
          </a:p>
          <a:p>
            <a:pPr algn="l" rtl="0"/>
            <a:r>
              <a:rPr lang="en-US" sz="1200" b="0" i="0" u="none" strike="noStrike" kern="1200" baseline="0" dirty="0" smtClean="0">
                <a:solidFill>
                  <a:schemeClr val="tx1"/>
                </a:solidFill>
                <a:latin typeface="+mn-lt"/>
                <a:ea typeface="+mn-ea"/>
                <a:cs typeface="+mn-cs"/>
              </a:rPr>
              <a:t>Lead to low power, low latency architectures. </a:t>
            </a:r>
          </a:p>
          <a:p>
            <a:pPr algn="l" rtl="0"/>
            <a:r>
              <a:rPr lang="en-US" sz="1200" b="0" i="0" u="none" strike="noStrike" kern="1200" baseline="0" dirty="0" smtClean="0">
                <a:solidFill>
                  <a:schemeClr val="tx1"/>
                </a:solidFill>
                <a:latin typeface="+mn-lt"/>
                <a:ea typeface="+mn-ea"/>
                <a:cs typeface="+mn-cs"/>
              </a:rPr>
              <a:t>orders of magnitude gains in power and performance.</a:t>
            </a:r>
          </a:p>
          <a:p>
            <a:pPr algn="l" rtl="0"/>
            <a:r>
              <a:rPr lang="en-US" sz="1200" b="0" i="0" u="none" strike="noStrike" kern="1200" baseline="0" dirty="0" smtClean="0">
                <a:solidFill>
                  <a:schemeClr val="tx1"/>
                </a:solidFill>
                <a:latin typeface="+mn-lt"/>
                <a:ea typeface="+mn-ea"/>
                <a:cs typeface="+mn-cs"/>
              </a:rPr>
              <a:t>additional key benefit of on-chip plasticity enabling continuous learning in real-time</a:t>
            </a:r>
          </a:p>
          <a:p>
            <a:pPr algn="l" rtl="0"/>
            <a:endParaRPr lang="en-US" sz="1200" b="0" i="0" u="none" strike="noStrike" kern="1200" baseline="0" dirty="0" smtClean="0">
              <a:solidFill>
                <a:schemeClr val="tx1"/>
              </a:solidFill>
              <a:latin typeface="+mn-lt"/>
              <a:ea typeface="+mn-ea"/>
              <a:cs typeface="+mn-cs"/>
            </a:endParaRPr>
          </a:p>
          <a:p>
            <a:pPr algn="l" rtl="0"/>
            <a:endParaRPr lang="en-US" sz="1200" b="0" i="0" u="none" strike="noStrike" kern="1200" baseline="0" dirty="0" smtClean="0">
              <a:solidFill>
                <a:schemeClr val="tx1"/>
              </a:solidFill>
              <a:latin typeface="+mn-lt"/>
              <a:ea typeface="+mn-ea"/>
              <a:cs typeface="+mn-cs"/>
            </a:endParaRPr>
          </a:p>
          <a:p>
            <a:pPr algn="l" rtl="0"/>
            <a:r>
              <a:rPr lang="en-US" sz="1200" b="1" i="0" u="sng" strike="noStrike" kern="1200" baseline="0" dirty="0" smtClean="0">
                <a:solidFill>
                  <a:schemeClr val="tx1"/>
                </a:solidFill>
                <a:latin typeface="+mn-lt"/>
                <a:ea typeface="+mn-ea"/>
                <a:cs typeface="+mn-cs"/>
              </a:rPr>
              <a:t>GENERAL</a:t>
            </a:r>
            <a:endParaRPr lang="en-US" sz="1200" b="1" i="0" u="sng" strike="noStrike" kern="1200" baseline="0" dirty="0" smtClean="0">
              <a:solidFill>
                <a:schemeClr val="tx1"/>
              </a:solidFill>
              <a:latin typeface="+mn-lt"/>
              <a:ea typeface="+mn-ea"/>
              <a:cs typeface="+mn-cs"/>
            </a:endParaRPr>
          </a:p>
          <a:p>
            <a:pPr algn="l" rtl="0"/>
            <a:r>
              <a:rPr lang="en-US" dirty="0" smtClean="0"/>
              <a:t>using large artificial neural networks comes with the need of a large amount of processing power spike neural networks on the other hand </a:t>
            </a:r>
          </a:p>
          <a:p>
            <a:pPr algn="l" rtl="0"/>
            <a:r>
              <a:rPr lang="en-US" dirty="0" smtClean="0"/>
              <a:t>are a type of artificial nerves much </a:t>
            </a:r>
            <a:r>
              <a:rPr lang="en-US" b="1" dirty="0" smtClean="0"/>
              <a:t>closer to the biological </a:t>
            </a:r>
            <a:r>
              <a:rPr lang="en-US" b="1" dirty="0" err="1" smtClean="0"/>
              <a:t>nerns</a:t>
            </a:r>
            <a:r>
              <a:rPr lang="en-US" b="1" dirty="0" smtClean="0"/>
              <a:t> </a:t>
            </a:r>
            <a:r>
              <a:rPr lang="en-US" dirty="0" smtClean="0"/>
              <a:t>they </a:t>
            </a:r>
            <a:r>
              <a:rPr lang="en-US" b="1" dirty="0" smtClean="0"/>
              <a:t>accumulate input current </a:t>
            </a:r>
            <a:r>
              <a:rPr lang="en-US" dirty="0" smtClean="0"/>
              <a:t>and set out as spike whenever their internal variable the </a:t>
            </a:r>
            <a:r>
              <a:rPr lang="en-US" b="1" dirty="0" smtClean="0"/>
              <a:t>membrane potential reaches the threshold </a:t>
            </a:r>
          </a:p>
          <a:p>
            <a:pPr algn="l" rtl="0"/>
            <a:r>
              <a:rPr lang="en-US" dirty="0" smtClean="0"/>
              <a:t>specialized hardware has been developed to simulate such spike </a:t>
            </a:r>
            <a:r>
              <a:rPr lang="en-US" dirty="0" err="1" smtClean="0"/>
              <a:t>nearings</a:t>
            </a:r>
            <a:r>
              <a:rPr lang="en-US" dirty="0" smtClean="0"/>
              <a:t> with the goal of </a:t>
            </a:r>
            <a:r>
              <a:rPr lang="en-US" b="1" dirty="0" smtClean="0"/>
              <a:t>low latency and low power usage </a:t>
            </a:r>
          </a:p>
          <a:p>
            <a:pPr algn="l" rtl="0"/>
            <a:r>
              <a:rPr lang="en-US" dirty="0" smtClean="0"/>
              <a:t>while being able to scale to millions of neurons </a:t>
            </a:r>
          </a:p>
          <a:p>
            <a:pPr algn="l" rtl="0"/>
            <a:r>
              <a:rPr lang="en-US" dirty="0" smtClean="0"/>
              <a:t>many of you will already know about artificial neural networks the neurons model based on a very simplified version of the neurons in the</a:t>
            </a:r>
            <a:r>
              <a:rPr lang="en-US" baseline="0" dirty="0" smtClean="0"/>
              <a:t> </a:t>
            </a:r>
            <a:r>
              <a:rPr lang="en-US" dirty="0" smtClean="0"/>
              <a:t>biological brain.</a:t>
            </a:r>
            <a:r>
              <a:rPr lang="en-US" baseline="0" dirty="0" smtClean="0"/>
              <a:t>  t</a:t>
            </a:r>
            <a:r>
              <a:rPr lang="en-US" dirty="0" smtClean="0"/>
              <a:t>he artificial neuron summarizes the weighted inputs and outputs a value calculated by a time independent transfer function of the summarized inputs </a:t>
            </a:r>
          </a:p>
          <a:p>
            <a:pPr algn="l" rtl="0"/>
            <a:r>
              <a:rPr lang="en-US" dirty="0" smtClean="0"/>
              <a:t>artificial neurons have no mean of time and therefore no memory </a:t>
            </a:r>
          </a:p>
          <a:p>
            <a:pPr algn="l" rtl="0"/>
            <a:r>
              <a:rPr lang="en-US" dirty="0" smtClean="0"/>
              <a:t>spike neurons heavily rely on memory enzyme a spike neuron integrates the input current over time until a vulture </a:t>
            </a:r>
            <a:r>
              <a:rPr lang="en-US" b="1" dirty="0" smtClean="0"/>
              <a:t>threshold is reached </a:t>
            </a:r>
            <a:r>
              <a:rPr lang="en-US" dirty="0" smtClean="0"/>
              <a:t>at this time the neuron will send a </a:t>
            </a:r>
            <a:r>
              <a:rPr lang="en-US" b="1" dirty="0" smtClean="0"/>
              <a:t>spike through the connections called synapses to a postsynaptic nerve </a:t>
            </a:r>
          </a:p>
          <a:p>
            <a:pPr algn="l" rtl="0"/>
            <a:r>
              <a:rPr lang="en-US" dirty="0" smtClean="0"/>
              <a:t>the voltage potential of each neuron is calculated at each time step which uses a lot of power when</a:t>
            </a:r>
          </a:p>
          <a:p>
            <a:pPr algn="l" rtl="0"/>
            <a:endParaRPr lang="en-US" sz="1200" b="0" i="0" u="none" strike="noStrike" kern="1200" baseline="0" dirty="0" smtClean="0">
              <a:solidFill>
                <a:schemeClr val="tx1"/>
              </a:solidFill>
              <a:latin typeface="+mn-lt"/>
              <a:ea typeface="+mn-ea"/>
              <a:cs typeface="+mn-cs"/>
            </a:endParaRPr>
          </a:p>
          <a:p>
            <a:pPr algn="l" rtl="0"/>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5</a:t>
            </a:fld>
            <a:endParaRPr lang="he-IL" altLang="he-IL"/>
          </a:p>
        </p:txBody>
      </p:sp>
    </p:spTree>
    <p:extLst>
      <p:ext uri="{BB962C8B-B14F-4D97-AF65-F5344CB8AC3E}">
        <p14:creationId xmlns:p14="http://schemas.microsoft.com/office/powerpoint/2010/main" val="4174985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Robotics challenges</a:t>
            </a:r>
            <a:endParaRPr lang="he-IL" b="1" dirty="0" smtClean="0"/>
          </a:p>
          <a:p>
            <a:pPr algn="l" rtl="0"/>
            <a:r>
              <a:rPr lang="en-US" sz="1200" b="0" i="0" u="none" strike="noStrike" kern="1200" baseline="0" dirty="0" smtClean="0">
                <a:solidFill>
                  <a:schemeClr val="tx1"/>
                </a:solidFill>
                <a:latin typeface="+mn-lt"/>
                <a:ea typeface="+mn-ea"/>
                <a:cs typeface="+mn-cs"/>
              </a:rPr>
              <a:t>Motor control, perception, planning, decision making</a:t>
            </a:r>
          </a:p>
          <a:p>
            <a:pPr algn="l" rtl="0"/>
            <a:r>
              <a:rPr lang="en-US" sz="1200" b="0" i="0" u="none" strike="noStrike" kern="1200" baseline="0" dirty="0" smtClean="0">
                <a:solidFill>
                  <a:schemeClr val="tx1"/>
                </a:solidFill>
                <a:latin typeface="+mn-lt"/>
                <a:ea typeface="+mn-ea"/>
                <a:cs typeface="+mn-cs"/>
              </a:rPr>
              <a:t>constraints on latency, energy, and payload</a:t>
            </a:r>
          </a:p>
          <a:p>
            <a:pPr algn="l" rtl="0"/>
            <a:endParaRPr lang="en-US" sz="1200" b="0" i="0" u="none"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Fit of NBE </a:t>
            </a:r>
          </a:p>
          <a:p>
            <a:pPr algn="l" rtl="0"/>
            <a:r>
              <a:rPr lang="en-US" sz="1200" b="0" i="0" u="none" strike="noStrike" kern="1200" baseline="0" dirty="0" smtClean="0">
                <a:solidFill>
                  <a:schemeClr val="tx1"/>
                </a:solidFill>
                <a:latin typeface="+mn-lt"/>
                <a:ea typeface="+mn-ea"/>
                <a:cs typeface="+mn-cs"/>
              </a:rPr>
              <a:t>precision and energy.</a:t>
            </a:r>
          </a:p>
          <a:p>
            <a:pPr algn="l" rtl="0"/>
            <a:r>
              <a:rPr lang="en-US" sz="1200" b="0" i="0" u="none" strike="noStrike" kern="1200" baseline="0" dirty="0" smtClean="0">
                <a:solidFill>
                  <a:schemeClr val="tx1"/>
                </a:solidFill>
                <a:latin typeface="+mn-lt"/>
                <a:ea typeface="+mn-ea"/>
                <a:cs typeface="+mn-cs"/>
              </a:rPr>
              <a:t>very importantly - learn as they move.</a:t>
            </a:r>
          </a:p>
          <a:p>
            <a:pPr algn="l" rtl="0"/>
            <a:r>
              <a:rPr lang="en-US" sz="1200" b="0" i="0" u="none" strike="noStrike" kern="1200" baseline="0" dirty="0" smtClean="0">
                <a:solidFill>
                  <a:schemeClr val="tx1"/>
                </a:solidFill>
                <a:latin typeface="+mn-lt"/>
                <a:ea typeface="+mn-ea"/>
                <a:cs typeface="+mn-cs"/>
              </a:rPr>
              <a:t>Similar to how biological neural networks allow perception, planning, control and learning with limited energy and limited local sensing only.</a:t>
            </a:r>
          </a:p>
          <a:p>
            <a:pPr algn="l" rtl="0"/>
            <a:endParaRPr lang="en-US" sz="1200" b="0" i="0" u="none" strike="noStrike" kern="1200" baseline="0" dirty="0" smtClean="0">
              <a:solidFill>
                <a:schemeClr val="tx1"/>
              </a:solidFill>
              <a:latin typeface="+mn-lt"/>
              <a:ea typeface="+mn-ea"/>
              <a:cs typeface="+mn-cs"/>
            </a:endParaRPr>
          </a:p>
          <a:p>
            <a:pPr algn="l" rtl="0"/>
            <a:r>
              <a:rPr lang="en-US" sz="1200" b="1" i="0" u="sng" strike="noStrike" kern="1200" baseline="0" dirty="0" smtClean="0">
                <a:solidFill>
                  <a:schemeClr val="tx1"/>
                </a:solidFill>
                <a:latin typeface="+mn-lt"/>
                <a:ea typeface="+mn-ea"/>
                <a:cs typeface="+mn-cs"/>
              </a:rPr>
              <a:t>FAQ</a:t>
            </a:r>
          </a:p>
          <a:p>
            <a:pPr algn="l" rtl="0"/>
            <a:r>
              <a:rPr lang="en-US" sz="1200" b="1" i="0" u="none" strike="noStrike" kern="1200" baseline="0" dirty="0" smtClean="0">
                <a:solidFill>
                  <a:schemeClr val="tx1"/>
                </a:solidFill>
                <a:latin typeface="+mn-lt"/>
                <a:ea typeface="+mn-ea"/>
                <a:cs typeface="+mn-cs"/>
              </a:rPr>
              <a:t>Why not ANN</a:t>
            </a:r>
          </a:p>
          <a:p>
            <a:pPr marL="228600" indent="-228600" algn="l" rtl="0">
              <a:buFont typeface="+mj-lt"/>
              <a:buAutoNum type="arabicPeriod"/>
            </a:pPr>
            <a:r>
              <a:rPr lang="en-US" sz="1200" b="0" i="0" u="none" strike="noStrike" kern="1200" baseline="0" dirty="0" smtClean="0">
                <a:solidFill>
                  <a:schemeClr val="tx1"/>
                </a:solidFill>
                <a:latin typeface="+mn-lt"/>
                <a:ea typeface="+mn-ea"/>
                <a:cs typeface="+mn-cs"/>
              </a:rPr>
              <a:t>substantial computing power often with GPUs</a:t>
            </a:r>
          </a:p>
          <a:p>
            <a:pPr marL="228600" indent="-228600" algn="l" rtl="0">
              <a:buFont typeface="+mj-lt"/>
              <a:buAutoNum type="arabicPeriod"/>
            </a:pPr>
            <a:r>
              <a:rPr lang="en-US" sz="1200" b="0" i="0" u="none" strike="noStrike" kern="1200" baseline="0" dirty="0" smtClean="0">
                <a:solidFill>
                  <a:schemeClr val="tx1"/>
                </a:solidFill>
                <a:latin typeface="+mn-lt"/>
                <a:ea typeface="+mn-ea"/>
                <a:cs typeface="+mn-cs"/>
              </a:rPr>
              <a:t>large amount of prepared data for training</a:t>
            </a:r>
          </a:p>
          <a:p>
            <a:pPr marL="228600" indent="-228600" algn="l" rtl="0">
              <a:buFont typeface="+mj-lt"/>
              <a:buAutoNum type="arabicPeriod"/>
            </a:pPr>
            <a:r>
              <a:rPr lang="en-US" sz="1200" b="0" i="0" u="none" strike="noStrike" kern="1200" baseline="0" dirty="0" smtClean="0">
                <a:solidFill>
                  <a:schemeClr val="tx1"/>
                </a:solidFill>
                <a:latin typeface="+mn-lt"/>
                <a:ea typeface="+mn-ea"/>
                <a:cs typeface="+mn-cs"/>
              </a:rPr>
              <a:t>ANNs tend to grow</a:t>
            </a:r>
            <a:endParaRPr lang="he-IL" b="1" u="none"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6</a:t>
            </a:fld>
            <a:endParaRPr lang="he-IL" altLang="he-IL"/>
          </a:p>
        </p:txBody>
      </p:sp>
    </p:spTree>
    <p:extLst>
      <p:ext uri="{BB962C8B-B14F-4D97-AF65-F5344CB8AC3E}">
        <p14:creationId xmlns:p14="http://schemas.microsoft.com/office/powerpoint/2010/main" val="90412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if you look at the performance of autonomous drones today they are still far from human pilot performance in terms of speed versatility and</a:t>
            </a:r>
            <a:r>
              <a:rPr lang="en-US" baseline="0" dirty="0" smtClean="0"/>
              <a:t> </a:t>
            </a:r>
            <a:r>
              <a:rPr lang="en-US" dirty="0" smtClean="0"/>
              <a:t>robustness</a:t>
            </a:r>
          </a:p>
          <a:p>
            <a:pPr algn="l" rtl="0"/>
            <a:endParaRPr lang="en-US" sz="1200" b="0" i="0" u="none" strike="noStrike" kern="1200" baseline="0" dirty="0" smtClean="0">
              <a:solidFill>
                <a:schemeClr val="tx1"/>
              </a:solidFill>
              <a:latin typeface="+mn-lt"/>
              <a:ea typeface="+mn-ea"/>
              <a:cs typeface="+mn-cs"/>
            </a:endParaRPr>
          </a:p>
          <a:p>
            <a:pPr algn="l" rtl="0"/>
            <a:r>
              <a:rPr lang="en-US" sz="1200" b="0" i="0" u="none" strike="noStrike" kern="1200" baseline="0" dirty="0" smtClean="0">
                <a:solidFill>
                  <a:schemeClr val="tx1"/>
                </a:solidFill>
                <a:latin typeface="+mn-lt"/>
                <a:ea typeface="+mn-ea"/>
                <a:cs typeface="+mn-cs"/>
              </a:rPr>
              <a:t>The promise of Neuromorphic Computing to drones is therefore to create smart algorithms and learning systems that will expose cognitive capabilities in real time with improved energy consumption and latency, allowing to design robust and efficient autonomous flight systems for autonomous drones.</a:t>
            </a:r>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7</a:t>
            </a:fld>
            <a:endParaRPr lang="he-IL" altLang="he-IL"/>
          </a:p>
        </p:txBody>
      </p:sp>
    </p:spTree>
    <p:extLst>
      <p:ext uri="{BB962C8B-B14F-4D97-AF65-F5344CB8AC3E}">
        <p14:creationId xmlns:p14="http://schemas.microsoft.com/office/powerpoint/2010/main" val="3864271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u="none" strike="noStrike" kern="1200" baseline="0" dirty="0" smtClean="0">
                <a:solidFill>
                  <a:schemeClr val="tx1"/>
                </a:solidFill>
                <a:latin typeface="+mn-lt"/>
                <a:ea typeface="+mn-ea"/>
                <a:cs typeface="+mn-cs"/>
              </a:rPr>
              <a:t>rotating between -20◦ to +20◦ on the Y axis, according to a given desired angle.</a:t>
            </a:r>
            <a:endParaRPr lang="he-IL" sz="1200" b="0" i="0" u="none" strike="noStrike" kern="1200" baseline="0" dirty="0" smtClean="0">
              <a:solidFill>
                <a:schemeClr val="tx1"/>
              </a:solidFill>
              <a:latin typeface="+mn-lt"/>
              <a:ea typeface="+mn-ea"/>
              <a:cs typeface="+mn-cs"/>
            </a:endParaRPr>
          </a:p>
          <a:p>
            <a:pPr algn="l" rtl="0"/>
            <a:endParaRPr lang="he-IL" sz="1200" b="0" i="0" u="none"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Motivation: </a:t>
            </a:r>
            <a:r>
              <a:rPr lang="en-US" sz="1200" b="0" i="0" u="none" strike="noStrike" kern="1200" baseline="0" dirty="0" smtClean="0">
                <a:solidFill>
                  <a:schemeClr val="tx1"/>
                </a:solidFill>
                <a:latin typeface="+mn-lt"/>
                <a:ea typeface="+mn-ea"/>
                <a:cs typeface="+mn-cs"/>
              </a:rPr>
              <a:t>aim toward integrated neuronal capabilities, starting from motor control. motor control will be tightly integrated into a unified neuronal architecture.</a:t>
            </a:r>
            <a:endParaRPr lang="he-IL" sz="1200" b="0" i="0" u="none" strike="noStrike" kern="1200" baseline="0" dirty="0" smtClean="0">
              <a:solidFill>
                <a:schemeClr val="tx1"/>
              </a:solidFill>
              <a:latin typeface="+mn-lt"/>
              <a:ea typeface="+mn-ea"/>
              <a:cs typeface="+mn-cs"/>
            </a:endParaRPr>
          </a:p>
          <a:p>
            <a:pPr algn="l" rtl="0"/>
            <a:r>
              <a:rPr lang="en-US" sz="1200" b="1" i="0" u="none" strike="noStrike" kern="1200" baseline="0" dirty="0" smtClean="0">
                <a:solidFill>
                  <a:schemeClr val="tx1"/>
                </a:solidFill>
                <a:latin typeface="+mn-lt"/>
                <a:ea typeface="+mn-ea"/>
                <a:cs typeface="+mn-cs"/>
              </a:rPr>
              <a:t>Goal</a:t>
            </a:r>
            <a:r>
              <a:rPr lang="en-US" sz="1200" b="0" i="0" u="none" strike="noStrike" kern="1200" baseline="0" dirty="0" smtClean="0">
                <a:solidFill>
                  <a:schemeClr val="tx1"/>
                </a:solidFill>
                <a:latin typeface="+mn-lt"/>
                <a:ea typeface="+mn-ea"/>
                <a:cs typeface="+mn-cs"/>
              </a:rPr>
              <a:t>: improvements before progressing further</a:t>
            </a:r>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9</a:t>
            </a:fld>
            <a:endParaRPr lang="he-IL" altLang="he-IL"/>
          </a:p>
        </p:txBody>
      </p:sp>
    </p:spTree>
    <p:extLst>
      <p:ext uri="{BB962C8B-B14F-4D97-AF65-F5344CB8AC3E}">
        <p14:creationId xmlns:p14="http://schemas.microsoft.com/office/powerpoint/2010/main" val="273652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11</a:t>
            </a:fld>
            <a:endParaRPr lang="he-IL" altLang="he-IL"/>
          </a:p>
        </p:txBody>
      </p:sp>
    </p:spTree>
    <p:extLst>
      <p:ext uri="{BB962C8B-B14F-4D97-AF65-F5344CB8AC3E}">
        <p14:creationId xmlns:p14="http://schemas.microsoft.com/office/powerpoint/2010/main" val="3907689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10"/>
          </p:nvPr>
        </p:nvSpPr>
        <p:spPr/>
        <p:txBody>
          <a:bodyPr/>
          <a:lstStyle/>
          <a:p>
            <a:fld id="{C70BFAED-6490-4F6C-9E1C-9C69F02D8CC0}" type="slidenum">
              <a:rPr lang="he-IL" altLang="he-IL" smtClean="0"/>
              <a:pPr/>
              <a:t>13</a:t>
            </a:fld>
            <a:endParaRPr lang="he-IL" altLang="he-IL"/>
          </a:p>
        </p:txBody>
      </p:sp>
    </p:spTree>
    <p:extLst>
      <p:ext uri="{BB962C8B-B14F-4D97-AF65-F5344CB8AC3E}">
        <p14:creationId xmlns:p14="http://schemas.microsoft.com/office/powerpoint/2010/main" val="251625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11" indent="0" algn="ctr">
              <a:buNone/>
              <a:defRPr>
                <a:solidFill>
                  <a:schemeClr val="tx1">
                    <a:tint val="75000"/>
                  </a:schemeClr>
                </a:solidFill>
              </a:defRPr>
            </a:lvl2pPr>
            <a:lvl3pPr marL="914424" indent="0" algn="ctr">
              <a:buNone/>
              <a:defRPr>
                <a:solidFill>
                  <a:schemeClr val="tx1">
                    <a:tint val="75000"/>
                  </a:schemeClr>
                </a:solidFill>
              </a:defRPr>
            </a:lvl3pPr>
            <a:lvl4pPr marL="1371635" indent="0" algn="ctr">
              <a:buNone/>
              <a:defRPr>
                <a:solidFill>
                  <a:schemeClr val="tx1">
                    <a:tint val="75000"/>
                  </a:schemeClr>
                </a:solidFill>
              </a:defRPr>
            </a:lvl4pPr>
            <a:lvl5pPr marL="1828846" indent="0" algn="ctr">
              <a:buNone/>
              <a:defRPr>
                <a:solidFill>
                  <a:schemeClr val="tx1">
                    <a:tint val="75000"/>
                  </a:schemeClr>
                </a:solidFill>
              </a:defRPr>
            </a:lvl5pPr>
            <a:lvl6pPr marL="2286059" indent="0" algn="ctr">
              <a:buNone/>
              <a:defRPr>
                <a:solidFill>
                  <a:schemeClr val="tx1">
                    <a:tint val="75000"/>
                  </a:schemeClr>
                </a:solidFill>
              </a:defRPr>
            </a:lvl6pPr>
            <a:lvl7pPr marL="2743270" indent="0" algn="ctr">
              <a:buNone/>
              <a:defRPr>
                <a:solidFill>
                  <a:schemeClr val="tx1">
                    <a:tint val="75000"/>
                  </a:schemeClr>
                </a:solidFill>
              </a:defRPr>
            </a:lvl7pPr>
            <a:lvl8pPr marL="3200481" indent="0" algn="ctr">
              <a:buNone/>
              <a:defRPr>
                <a:solidFill>
                  <a:schemeClr val="tx1">
                    <a:tint val="75000"/>
                  </a:schemeClr>
                </a:solidFill>
              </a:defRPr>
            </a:lvl8pPr>
            <a:lvl9pPr marL="3657694" indent="0" algn="ctr">
              <a:buNone/>
              <a:defRPr>
                <a:solidFill>
                  <a:schemeClr val="tx1">
                    <a:tint val="75000"/>
                  </a:schemeClr>
                </a:solidFill>
              </a:defRPr>
            </a:lvl9pPr>
          </a:lstStyle>
          <a:p>
            <a:r>
              <a:rPr lang="en-US"/>
              <a:t>Click to edit Master subtitle style</a:t>
            </a:r>
            <a:endParaRPr lang="he-IL"/>
          </a:p>
        </p:txBody>
      </p:sp>
      <p:sp>
        <p:nvSpPr>
          <p:cNvPr id="7" name="Title 6"/>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24024734-3FF2-493D-9603-B1CA777B704A}"/>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2628CCEB-D49E-4A85-B762-BC12CE54363A}" type="datetimeFigureOut">
              <a:rPr lang="he-IL"/>
              <a:pPr>
                <a:defRPr/>
              </a:pPr>
              <a:t>ד'/ניסן/תשפ"ג</a:t>
            </a:fld>
            <a:endParaRPr lang="he-IL" dirty="0"/>
          </a:p>
        </p:txBody>
      </p:sp>
      <p:sp>
        <p:nvSpPr>
          <p:cNvPr id="5" name="Footer Placeholder 4">
            <a:extLst>
              <a:ext uri="{FF2B5EF4-FFF2-40B4-BE49-F238E27FC236}">
                <a16:creationId xmlns:a16="http://schemas.microsoft.com/office/drawing/2014/main" id="{AC6D68AE-55A7-4C7D-9C7E-8EC181ABE658}"/>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Tree>
    <p:extLst>
      <p:ext uri="{BB962C8B-B14F-4D97-AF65-F5344CB8AC3E}">
        <p14:creationId xmlns:p14="http://schemas.microsoft.com/office/powerpoint/2010/main" val="319537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889C38E-7ECE-410C-8D74-60DAB2783CC1}"/>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A91340CC-61F1-4AC7-90FA-22A2077E40BA}" type="datetimeFigureOut">
              <a:rPr lang="he-IL"/>
              <a:pPr>
                <a:defRPr/>
              </a:pPr>
              <a:t>ד'/ניסן/תשפ"ג</a:t>
            </a:fld>
            <a:endParaRPr lang="he-IL"/>
          </a:p>
        </p:txBody>
      </p:sp>
      <p:sp>
        <p:nvSpPr>
          <p:cNvPr id="5" name="Footer Placeholder 4">
            <a:extLst>
              <a:ext uri="{FF2B5EF4-FFF2-40B4-BE49-F238E27FC236}">
                <a16:creationId xmlns:a16="http://schemas.microsoft.com/office/drawing/2014/main" id="{55EC39EC-F2AC-4E34-8B02-6204213D6679}"/>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6" name="Slide Number Placeholder 5">
            <a:extLst>
              <a:ext uri="{FF2B5EF4-FFF2-40B4-BE49-F238E27FC236}">
                <a16:creationId xmlns:a16="http://schemas.microsoft.com/office/drawing/2014/main" id="{2159B996-4F04-4F33-B038-9F69BE28E772}"/>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F26D1486-77A3-49A8-B1CC-742A3422A73F}" type="slidenum">
              <a:rPr lang="he-IL" altLang="he-IL"/>
              <a:pPr/>
              <a:t>‹#›</a:t>
            </a:fld>
            <a:endParaRPr lang="he-IL" altLang="he-IL"/>
          </a:p>
        </p:txBody>
      </p:sp>
    </p:spTree>
    <p:extLst>
      <p:ext uri="{BB962C8B-B14F-4D97-AF65-F5344CB8AC3E}">
        <p14:creationId xmlns:p14="http://schemas.microsoft.com/office/powerpoint/2010/main" val="1507212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399" y="206375"/>
            <a:ext cx="2057401" cy="438785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457200" y="206375"/>
            <a:ext cx="6019801"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8C1FDE2-C44A-4BD8-AC73-C07E3B0A5CB3}"/>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04FC2975-07BD-488B-8068-F2CA53C9DDC1}" type="datetimeFigureOut">
              <a:rPr lang="he-IL"/>
              <a:pPr>
                <a:defRPr/>
              </a:pPr>
              <a:t>ד'/ניסן/תשפ"ג</a:t>
            </a:fld>
            <a:endParaRPr lang="he-IL"/>
          </a:p>
        </p:txBody>
      </p:sp>
      <p:sp>
        <p:nvSpPr>
          <p:cNvPr id="5" name="Footer Placeholder 4">
            <a:extLst>
              <a:ext uri="{FF2B5EF4-FFF2-40B4-BE49-F238E27FC236}">
                <a16:creationId xmlns:a16="http://schemas.microsoft.com/office/drawing/2014/main" id="{70858F60-249F-4908-A4D2-43926F56EBDF}"/>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6" name="Slide Number Placeholder 5">
            <a:extLst>
              <a:ext uri="{FF2B5EF4-FFF2-40B4-BE49-F238E27FC236}">
                <a16:creationId xmlns:a16="http://schemas.microsoft.com/office/drawing/2014/main" id="{3B4087CF-1623-4309-AB2C-FE04A744D927}"/>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BD9D804A-D0A0-4E5F-A0FA-0DA5C5116D1A}" type="slidenum">
              <a:rPr lang="he-IL" altLang="he-IL"/>
              <a:pPr/>
              <a:t>‹#›</a:t>
            </a:fld>
            <a:endParaRPr lang="he-IL" altLang="he-IL"/>
          </a:p>
        </p:txBody>
      </p:sp>
    </p:spTree>
    <p:extLst>
      <p:ext uri="{BB962C8B-B14F-4D97-AF65-F5344CB8AC3E}">
        <p14:creationId xmlns:p14="http://schemas.microsoft.com/office/powerpoint/2010/main" val="408844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D21FF568-99D4-43A7-A97E-F0C88FBAD6AA}"/>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9A64EFD6-ADE6-4262-8A7F-63D55207DBE0}" type="datetimeFigureOut">
              <a:rPr lang="he-IL"/>
              <a:pPr>
                <a:defRPr/>
              </a:pPr>
              <a:t>ד'/ניסן/תשפ"ג</a:t>
            </a:fld>
            <a:endParaRPr lang="he-IL"/>
          </a:p>
        </p:txBody>
      </p:sp>
      <p:sp>
        <p:nvSpPr>
          <p:cNvPr id="5" name="Footer Placeholder 4">
            <a:extLst>
              <a:ext uri="{FF2B5EF4-FFF2-40B4-BE49-F238E27FC236}">
                <a16:creationId xmlns:a16="http://schemas.microsoft.com/office/drawing/2014/main" id="{6C781C45-C6B3-46EA-9E94-1F6B0C4B0A3A}"/>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6" name="Slide Number Placeholder 5">
            <a:extLst>
              <a:ext uri="{FF2B5EF4-FFF2-40B4-BE49-F238E27FC236}">
                <a16:creationId xmlns:a16="http://schemas.microsoft.com/office/drawing/2014/main" id="{CF880836-7109-4B30-BFF1-997EFC618BAA}"/>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040C4B50-7A82-49B7-8621-3A585B7F4F5B}" type="slidenum">
              <a:rPr lang="he-IL" altLang="he-IL"/>
              <a:pPr/>
              <a:t>‹#›</a:t>
            </a:fld>
            <a:endParaRPr lang="he-IL" altLang="he-IL"/>
          </a:p>
        </p:txBody>
      </p:sp>
    </p:spTree>
    <p:extLst>
      <p:ext uri="{BB962C8B-B14F-4D97-AF65-F5344CB8AC3E}">
        <p14:creationId xmlns:p14="http://schemas.microsoft.com/office/powerpoint/2010/main" val="564466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6" y="3305175"/>
            <a:ext cx="7772400" cy="1022350"/>
          </a:xfrm>
        </p:spPr>
        <p:txBody>
          <a:bodyPr anchor="t"/>
          <a:lstStyle>
            <a:lvl1pPr algn="r">
              <a:defRPr sz="4002" b="1" cap="all"/>
            </a:lvl1pPr>
          </a:lstStyle>
          <a:p>
            <a:r>
              <a:rPr lang="en-US"/>
              <a:t>Click to edit Master title style</a:t>
            </a:r>
            <a:endParaRPr lang="he-IL"/>
          </a:p>
        </p:txBody>
      </p:sp>
      <p:sp>
        <p:nvSpPr>
          <p:cNvPr id="3" name="Text Placeholder 2"/>
          <p:cNvSpPr>
            <a:spLocks noGrp="1"/>
          </p:cNvSpPr>
          <p:nvPr>
            <p:ph type="body" idx="1"/>
          </p:nvPr>
        </p:nvSpPr>
        <p:spPr>
          <a:xfrm>
            <a:off x="722316" y="2179640"/>
            <a:ext cx="7772400" cy="1125537"/>
          </a:xfrm>
        </p:spPr>
        <p:txBody>
          <a:bodyPr anchor="b"/>
          <a:lstStyle>
            <a:lvl1pPr marL="0" indent="0">
              <a:buNone/>
              <a:defRPr sz="2000">
                <a:solidFill>
                  <a:schemeClr val="tx1">
                    <a:tint val="75000"/>
                  </a:schemeClr>
                </a:solidFill>
              </a:defRPr>
            </a:lvl1pPr>
            <a:lvl2pPr marL="457211" indent="0">
              <a:buNone/>
              <a:defRPr sz="1801">
                <a:solidFill>
                  <a:schemeClr val="tx1">
                    <a:tint val="75000"/>
                  </a:schemeClr>
                </a:solidFill>
              </a:defRPr>
            </a:lvl2pPr>
            <a:lvl3pPr marL="914424" indent="0">
              <a:buNone/>
              <a:defRPr sz="1600">
                <a:solidFill>
                  <a:schemeClr val="tx1">
                    <a:tint val="75000"/>
                  </a:schemeClr>
                </a:solidFill>
              </a:defRPr>
            </a:lvl3pPr>
            <a:lvl4pPr marL="1371635" indent="0">
              <a:buNone/>
              <a:defRPr sz="1401">
                <a:solidFill>
                  <a:schemeClr val="tx1">
                    <a:tint val="75000"/>
                  </a:schemeClr>
                </a:solidFill>
              </a:defRPr>
            </a:lvl4pPr>
            <a:lvl5pPr marL="1828846" indent="0">
              <a:buNone/>
              <a:defRPr sz="1401">
                <a:solidFill>
                  <a:schemeClr val="tx1">
                    <a:tint val="75000"/>
                  </a:schemeClr>
                </a:solidFill>
              </a:defRPr>
            </a:lvl5pPr>
            <a:lvl6pPr marL="2286059" indent="0">
              <a:buNone/>
              <a:defRPr sz="1401">
                <a:solidFill>
                  <a:schemeClr val="tx1">
                    <a:tint val="75000"/>
                  </a:schemeClr>
                </a:solidFill>
              </a:defRPr>
            </a:lvl6pPr>
            <a:lvl7pPr marL="2743270" indent="0">
              <a:buNone/>
              <a:defRPr sz="1401">
                <a:solidFill>
                  <a:schemeClr val="tx1">
                    <a:tint val="75000"/>
                  </a:schemeClr>
                </a:solidFill>
              </a:defRPr>
            </a:lvl7pPr>
            <a:lvl8pPr marL="3200481" indent="0">
              <a:buNone/>
              <a:defRPr sz="1401">
                <a:solidFill>
                  <a:schemeClr val="tx1">
                    <a:tint val="75000"/>
                  </a:schemeClr>
                </a:solidFill>
              </a:defRPr>
            </a:lvl8pPr>
            <a:lvl9pPr marL="3657694" indent="0">
              <a:buNone/>
              <a:defRPr sz="1401">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0898ED-DCFA-4295-ACB6-57ED3D1CA9A3}"/>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6962FBBB-E774-4236-AB9A-E31323644B16}" type="datetimeFigureOut">
              <a:rPr lang="he-IL"/>
              <a:pPr>
                <a:defRPr/>
              </a:pPr>
              <a:t>ד'/ניסן/תשפ"ג</a:t>
            </a:fld>
            <a:endParaRPr lang="he-IL"/>
          </a:p>
        </p:txBody>
      </p:sp>
      <p:sp>
        <p:nvSpPr>
          <p:cNvPr id="5" name="Footer Placeholder 4">
            <a:extLst>
              <a:ext uri="{FF2B5EF4-FFF2-40B4-BE49-F238E27FC236}">
                <a16:creationId xmlns:a16="http://schemas.microsoft.com/office/drawing/2014/main" id="{A26BC345-EBCC-4163-A9CD-D5600F77D51B}"/>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6" name="Slide Number Placeholder 5">
            <a:extLst>
              <a:ext uri="{FF2B5EF4-FFF2-40B4-BE49-F238E27FC236}">
                <a16:creationId xmlns:a16="http://schemas.microsoft.com/office/drawing/2014/main" id="{77346700-C722-4C1D-B21D-5C7AD4AE9666}"/>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69573A5A-2C96-4EDA-BE12-69FEBC79E5F8}" type="slidenum">
              <a:rPr lang="he-IL" altLang="he-IL"/>
              <a:pPr/>
              <a:t>‹#›</a:t>
            </a:fld>
            <a:endParaRPr lang="he-IL" altLang="he-IL"/>
          </a:p>
        </p:txBody>
      </p:sp>
    </p:spTree>
    <p:extLst>
      <p:ext uri="{BB962C8B-B14F-4D97-AF65-F5344CB8AC3E}">
        <p14:creationId xmlns:p14="http://schemas.microsoft.com/office/powerpoint/2010/main" val="1936099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457203" y="1200152"/>
            <a:ext cx="4038601" cy="3394075"/>
          </a:xfrm>
        </p:spPr>
        <p:txBody>
          <a:bodyPr/>
          <a:lstStyle>
            <a:lvl1pPr>
              <a:defRPr sz="2800"/>
            </a:lvl1pPr>
            <a:lvl2pPr>
              <a:defRPr sz="2398"/>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48202" y="1200152"/>
            <a:ext cx="4038601" cy="3394075"/>
          </a:xfrm>
        </p:spPr>
        <p:txBody>
          <a:bodyPr/>
          <a:lstStyle>
            <a:lvl1pPr>
              <a:defRPr sz="2800"/>
            </a:lvl1pPr>
            <a:lvl2pPr>
              <a:defRPr sz="2398"/>
            </a:lvl2pPr>
            <a:lvl3pPr>
              <a:defRPr sz="2000"/>
            </a:lvl3pPr>
            <a:lvl4pPr>
              <a:defRPr sz="1801"/>
            </a:lvl4pPr>
            <a:lvl5pPr>
              <a:defRPr sz="1801"/>
            </a:lvl5pPr>
            <a:lvl6pPr>
              <a:defRPr sz="1801"/>
            </a:lvl6pPr>
            <a:lvl7pPr>
              <a:defRPr sz="1801"/>
            </a:lvl7pPr>
            <a:lvl8pPr>
              <a:defRPr sz="1801"/>
            </a:lvl8pPr>
            <a:lvl9pPr>
              <a:defRPr sz="18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3">
            <a:extLst>
              <a:ext uri="{FF2B5EF4-FFF2-40B4-BE49-F238E27FC236}">
                <a16:creationId xmlns:a16="http://schemas.microsoft.com/office/drawing/2014/main" id="{29AF5DE8-14D7-4915-B159-E9D5D0430ADA}"/>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84F7D7F1-EEA6-4DAE-9D14-573ED14D7BEF}" type="datetimeFigureOut">
              <a:rPr lang="he-IL"/>
              <a:pPr>
                <a:defRPr/>
              </a:pPr>
              <a:t>ד'/ניסן/תשפ"ג</a:t>
            </a:fld>
            <a:endParaRPr lang="he-IL"/>
          </a:p>
        </p:txBody>
      </p:sp>
      <p:sp>
        <p:nvSpPr>
          <p:cNvPr id="6" name="Footer Placeholder 4">
            <a:extLst>
              <a:ext uri="{FF2B5EF4-FFF2-40B4-BE49-F238E27FC236}">
                <a16:creationId xmlns:a16="http://schemas.microsoft.com/office/drawing/2014/main" id="{FD14C2B1-1EF7-4B72-9209-47849E748608}"/>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7" name="Slide Number Placeholder 5">
            <a:extLst>
              <a:ext uri="{FF2B5EF4-FFF2-40B4-BE49-F238E27FC236}">
                <a16:creationId xmlns:a16="http://schemas.microsoft.com/office/drawing/2014/main" id="{8B0B6EDF-31EF-4205-874B-E77C1F51C018}"/>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2EC8448B-D921-4A75-8FED-D47F6346BFB5}" type="slidenum">
              <a:rPr lang="he-IL" altLang="he-IL"/>
              <a:pPr/>
              <a:t>‹#›</a:t>
            </a:fld>
            <a:endParaRPr lang="he-IL" altLang="he-IL"/>
          </a:p>
        </p:txBody>
      </p:sp>
    </p:spTree>
    <p:extLst>
      <p:ext uri="{BB962C8B-B14F-4D97-AF65-F5344CB8AC3E}">
        <p14:creationId xmlns:p14="http://schemas.microsoft.com/office/powerpoint/2010/main" val="2114926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398" b="1"/>
            </a:lvl1pPr>
            <a:lvl2pPr marL="457211" indent="0">
              <a:buNone/>
              <a:defRPr sz="2000" b="1"/>
            </a:lvl2pPr>
            <a:lvl3pPr marL="914424" indent="0">
              <a:buNone/>
              <a:defRPr sz="1801" b="1"/>
            </a:lvl3pPr>
            <a:lvl4pPr marL="1371635" indent="0">
              <a:buNone/>
              <a:defRPr sz="1600" b="1"/>
            </a:lvl4pPr>
            <a:lvl5pPr marL="1828846" indent="0">
              <a:buNone/>
              <a:defRPr sz="1600" b="1"/>
            </a:lvl5pPr>
            <a:lvl6pPr marL="2286059" indent="0">
              <a:buNone/>
              <a:defRPr sz="1600" b="1"/>
            </a:lvl6pPr>
            <a:lvl7pPr marL="2743270" indent="0">
              <a:buNone/>
              <a:defRPr sz="1600" b="1"/>
            </a:lvl7pPr>
            <a:lvl8pPr marL="3200481" indent="0">
              <a:buNone/>
              <a:defRPr sz="1600" b="1"/>
            </a:lvl8pPr>
            <a:lvl9pPr marL="365769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2"/>
            <a:ext cx="4040188" cy="2962275"/>
          </a:xfrm>
        </p:spPr>
        <p:txBody>
          <a:bodyPr/>
          <a:lstStyle>
            <a:lvl1pPr>
              <a:defRPr sz="2398"/>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45026" y="1150938"/>
            <a:ext cx="4041774" cy="481012"/>
          </a:xfrm>
        </p:spPr>
        <p:txBody>
          <a:bodyPr anchor="b"/>
          <a:lstStyle>
            <a:lvl1pPr marL="0" indent="0">
              <a:buNone/>
              <a:defRPr sz="2398" b="1"/>
            </a:lvl1pPr>
            <a:lvl2pPr marL="457211" indent="0">
              <a:buNone/>
              <a:defRPr sz="2000" b="1"/>
            </a:lvl2pPr>
            <a:lvl3pPr marL="914424" indent="0">
              <a:buNone/>
              <a:defRPr sz="1801" b="1"/>
            </a:lvl3pPr>
            <a:lvl4pPr marL="1371635" indent="0">
              <a:buNone/>
              <a:defRPr sz="1600" b="1"/>
            </a:lvl4pPr>
            <a:lvl5pPr marL="1828846" indent="0">
              <a:buNone/>
              <a:defRPr sz="1600" b="1"/>
            </a:lvl5pPr>
            <a:lvl6pPr marL="2286059" indent="0">
              <a:buNone/>
              <a:defRPr sz="1600" b="1"/>
            </a:lvl6pPr>
            <a:lvl7pPr marL="2743270" indent="0">
              <a:buNone/>
              <a:defRPr sz="1600" b="1"/>
            </a:lvl7pPr>
            <a:lvl8pPr marL="3200481" indent="0">
              <a:buNone/>
              <a:defRPr sz="1600" b="1"/>
            </a:lvl8pPr>
            <a:lvl9pPr marL="365769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952"/>
            <a:ext cx="4041774" cy="2962275"/>
          </a:xfrm>
        </p:spPr>
        <p:txBody>
          <a:bodyPr/>
          <a:lstStyle>
            <a:lvl1pPr>
              <a:defRPr sz="2398"/>
            </a:lvl1pPr>
            <a:lvl2pPr>
              <a:defRPr sz="2000"/>
            </a:lvl2pPr>
            <a:lvl3pPr>
              <a:defRPr sz="1801"/>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3">
            <a:extLst>
              <a:ext uri="{FF2B5EF4-FFF2-40B4-BE49-F238E27FC236}">
                <a16:creationId xmlns:a16="http://schemas.microsoft.com/office/drawing/2014/main" id="{2464CECE-B6E4-4631-B6FE-02FF6A5F6984}"/>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932FA203-248D-4C6F-A42C-4D8F812FF977}" type="datetimeFigureOut">
              <a:rPr lang="he-IL"/>
              <a:pPr>
                <a:defRPr/>
              </a:pPr>
              <a:t>ד'/ניסן/תשפ"ג</a:t>
            </a:fld>
            <a:endParaRPr lang="he-IL"/>
          </a:p>
        </p:txBody>
      </p:sp>
      <p:sp>
        <p:nvSpPr>
          <p:cNvPr id="8" name="Footer Placeholder 4">
            <a:extLst>
              <a:ext uri="{FF2B5EF4-FFF2-40B4-BE49-F238E27FC236}">
                <a16:creationId xmlns:a16="http://schemas.microsoft.com/office/drawing/2014/main" id="{4EA42FC9-3556-4B6F-BCC8-664F03DB2326}"/>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9" name="Slide Number Placeholder 5">
            <a:extLst>
              <a:ext uri="{FF2B5EF4-FFF2-40B4-BE49-F238E27FC236}">
                <a16:creationId xmlns:a16="http://schemas.microsoft.com/office/drawing/2014/main" id="{11856A93-1523-49C2-9D3C-702BC2734B2C}"/>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C118CC79-884B-4F5C-8E19-44853A6B10A7}" type="slidenum">
              <a:rPr lang="he-IL" altLang="he-IL"/>
              <a:pPr/>
              <a:t>‹#›</a:t>
            </a:fld>
            <a:endParaRPr lang="he-IL" altLang="he-IL"/>
          </a:p>
        </p:txBody>
      </p:sp>
    </p:spTree>
    <p:extLst>
      <p:ext uri="{BB962C8B-B14F-4D97-AF65-F5344CB8AC3E}">
        <p14:creationId xmlns:p14="http://schemas.microsoft.com/office/powerpoint/2010/main" val="102833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3">
            <a:extLst>
              <a:ext uri="{FF2B5EF4-FFF2-40B4-BE49-F238E27FC236}">
                <a16:creationId xmlns:a16="http://schemas.microsoft.com/office/drawing/2014/main" id="{C0A6D8CA-8DB9-4CEA-95BE-2357A7FF36FF}"/>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66D1C57B-60DF-434C-A5B7-AFA63972B80C}" type="datetimeFigureOut">
              <a:rPr lang="he-IL"/>
              <a:pPr>
                <a:defRPr/>
              </a:pPr>
              <a:t>ד'/ניסן/תשפ"ג</a:t>
            </a:fld>
            <a:endParaRPr lang="he-IL"/>
          </a:p>
        </p:txBody>
      </p:sp>
      <p:sp>
        <p:nvSpPr>
          <p:cNvPr id="4" name="Footer Placeholder 4">
            <a:extLst>
              <a:ext uri="{FF2B5EF4-FFF2-40B4-BE49-F238E27FC236}">
                <a16:creationId xmlns:a16="http://schemas.microsoft.com/office/drawing/2014/main" id="{EE59D348-5EC4-437F-980F-7916EA8CBA65}"/>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5" name="Slide Number Placeholder 5">
            <a:extLst>
              <a:ext uri="{FF2B5EF4-FFF2-40B4-BE49-F238E27FC236}">
                <a16:creationId xmlns:a16="http://schemas.microsoft.com/office/drawing/2014/main" id="{17F38AA9-B3DD-41A7-979E-4CDA7C055E32}"/>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E29E113E-8FDF-479D-BCD5-19D6381D268C}" type="slidenum">
              <a:rPr lang="he-IL" altLang="he-IL"/>
              <a:pPr/>
              <a:t>‹#›</a:t>
            </a:fld>
            <a:endParaRPr lang="he-IL" altLang="he-IL"/>
          </a:p>
        </p:txBody>
      </p:sp>
    </p:spTree>
    <p:extLst>
      <p:ext uri="{BB962C8B-B14F-4D97-AF65-F5344CB8AC3E}">
        <p14:creationId xmlns:p14="http://schemas.microsoft.com/office/powerpoint/2010/main" val="2877762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6DA0022-347A-4635-9F6B-C622637251A0}"/>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07FB7F4F-AF46-4C5E-925A-3DD1E54A2677}" type="datetimeFigureOut">
              <a:rPr lang="he-IL"/>
              <a:pPr>
                <a:defRPr/>
              </a:pPr>
              <a:t>ד'/ניסן/תשפ"ג</a:t>
            </a:fld>
            <a:endParaRPr lang="he-IL"/>
          </a:p>
        </p:txBody>
      </p:sp>
      <p:sp>
        <p:nvSpPr>
          <p:cNvPr id="3" name="Footer Placeholder 4">
            <a:extLst>
              <a:ext uri="{FF2B5EF4-FFF2-40B4-BE49-F238E27FC236}">
                <a16:creationId xmlns:a16="http://schemas.microsoft.com/office/drawing/2014/main" id="{F5CC4AD0-682E-4B62-9415-012C91DB8AAA}"/>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4" name="Slide Number Placeholder 5">
            <a:extLst>
              <a:ext uri="{FF2B5EF4-FFF2-40B4-BE49-F238E27FC236}">
                <a16:creationId xmlns:a16="http://schemas.microsoft.com/office/drawing/2014/main" id="{D4F1211D-1758-4365-92E6-6D679B08BA26}"/>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03802E55-72CC-4D6F-B684-B2742F59F3AA}" type="slidenum">
              <a:rPr lang="he-IL" altLang="he-IL"/>
              <a:pPr/>
              <a:t>‹#›</a:t>
            </a:fld>
            <a:endParaRPr lang="he-IL" altLang="he-IL"/>
          </a:p>
        </p:txBody>
      </p:sp>
    </p:spTree>
    <p:extLst>
      <p:ext uri="{BB962C8B-B14F-4D97-AF65-F5344CB8AC3E}">
        <p14:creationId xmlns:p14="http://schemas.microsoft.com/office/powerpoint/2010/main" val="231961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90"/>
            <a:ext cx="3008313" cy="871537"/>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3575054" y="204788"/>
            <a:ext cx="5111749" cy="4389437"/>
          </a:xfrm>
        </p:spPr>
        <p:txBody>
          <a:bodyPr/>
          <a:lstStyle>
            <a:lvl1pPr>
              <a:defRPr sz="3202"/>
            </a:lvl1pPr>
            <a:lvl2pPr>
              <a:defRPr sz="2800"/>
            </a:lvl2pPr>
            <a:lvl3pPr>
              <a:defRPr sz="2398"/>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1"/>
            </a:lvl1pPr>
            <a:lvl2pPr marL="457211" indent="0">
              <a:buNone/>
              <a:defRPr sz="1202"/>
            </a:lvl2pPr>
            <a:lvl3pPr marL="914424" indent="0">
              <a:buNone/>
              <a:defRPr sz="1003"/>
            </a:lvl3pPr>
            <a:lvl4pPr marL="1371635" indent="0">
              <a:buNone/>
              <a:defRPr sz="901"/>
            </a:lvl4pPr>
            <a:lvl5pPr marL="1828846" indent="0">
              <a:buNone/>
              <a:defRPr sz="901"/>
            </a:lvl5pPr>
            <a:lvl6pPr marL="2286059" indent="0">
              <a:buNone/>
              <a:defRPr sz="901"/>
            </a:lvl6pPr>
            <a:lvl7pPr marL="2743270" indent="0">
              <a:buNone/>
              <a:defRPr sz="901"/>
            </a:lvl7pPr>
            <a:lvl8pPr marL="3200481" indent="0">
              <a:buNone/>
              <a:defRPr sz="901"/>
            </a:lvl8pPr>
            <a:lvl9pPr marL="3657694" indent="0">
              <a:buNone/>
              <a:defRPr sz="901"/>
            </a:lvl9pPr>
          </a:lstStyle>
          <a:p>
            <a:pPr lvl="0"/>
            <a:r>
              <a:rPr lang="en-US"/>
              <a:t>Click to edit Master text styles</a:t>
            </a:r>
          </a:p>
        </p:txBody>
      </p:sp>
      <p:sp>
        <p:nvSpPr>
          <p:cNvPr id="5" name="Date Placeholder 3">
            <a:extLst>
              <a:ext uri="{FF2B5EF4-FFF2-40B4-BE49-F238E27FC236}">
                <a16:creationId xmlns:a16="http://schemas.microsoft.com/office/drawing/2014/main" id="{176DEE45-68C0-4771-A037-1ADE4E6A734F}"/>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3B8CF1E1-9B07-41B1-A436-1946DA6D50DC}" type="datetimeFigureOut">
              <a:rPr lang="he-IL"/>
              <a:pPr>
                <a:defRPr/>
              </a:pPr>
              <a:t>ד'/ניסן/תשפ"ג</a:t>
            </a:fld>
            <a:endParaRPr lang="he-IL"/>
          </a:p>
        </p:txBody>
      </p:sp>
      <p:sp>
        <p:nvSpPr>
          <p:cNvPr id="6" name="Footer Placeholder 4">
            <a:extLst>
              <a:ext uri="{FF2B5EF4-FFF2-40B4-BE49-F238E27FC236}">
                <a16:creationId xmlns:a16="http://schemas.microsoft.com/office/drawing/2014/main" id="{35F7FB13-5366-49F5-BD57-95A6379CA850}"/>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7" name="Slide Number Placeholder 5">
            <a:extLst>
              <a:ext uri="{FF2B5EF4-FFF2-40B4-BE49-F238E27FC236}">
                <a16:creationId xmlns:a16="http://schemas.microsoft.com/office/drawing/2014/main" id="{7564CB0E-DEB1-4A0E-A43B-848DCF6F827A}"/>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BF413E17-F5F1-47CF-A2B9-BAA36F8927E9}" type="slidenum">
              <a:rPr lang="he-IL" altLang="he-IL"/>
              <a:pPr/>
              <a:t>‹#›</a:t>
            </a:fld>
            <a:endParaRPr lang="he-IL" altLang="he-IL"/>
          </a:p>
        </p:txBody>
      </p:sp>
    </p:spTree>
    <p:extLst>
      <p:ext uri="{BB962C8B-B14F-4D97-AF65-F5344CB8AC3E}">
        <p14:creationId xmlns:p14="http://schemas.microsoft.com/office/powerpoint/2010/main" val="3048284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1792288" y="460375"/>
            <a:ext cx="5486400" cy="3086100"/>
          </a:xfrm>
        </p:spPr>
        <p:txBody>
          <a:bodyPr rtlCol="1">
            <a:normAutofit/>
          </a:bodyPr>
          <a:lstStyle>
            <a:lvl1pPr marL="0" indent="0">
              <a:buNone/>
              <a:defRPr sz="3202"/>
            </a:lvl1pPr>
            <a:lvl2pPr marL="457211" indent="0">
              <a:buNone/>
              <a:defRPr sz="2800"/>
            </a:lvl2pPr>
            <a:lvl3pPr marL="914424" indent="0">
              <a:buNone/>
              <a:defRPr sz="2398"/>
            </a:lvl3pPr>
            <a:lvl4pPr marL="1371635" indent="0">
              <a:buNone/>
              <a:defRPr sz="2000"/>
            </a:lvl4pPr>
            <a:lvl5pPr marL="1828846" indent="0">
              <a:buNone/>
              <a:defRPr sz="2000"/>
            </a:lvl5pPr>
            <a:lvl6pPr marL="2286059" indent="0">
              <a:buNone/>
              <a:defRPr sz="2000"/>
            </a:lvl6pPr>
            <a:lvl7pPr marL="2743270" indent="0">
              <a:buNone/>
              <a:defRPr sz="2000"/>
            </a:lvl7pPr>
            <a:lvl8pPr marL="3200481" indent="0">
              <a:buNone/>
              <a:defRPr sz="2000"/>
            </a:lvl8pPr>
            <a:lvl9pPr marL="3657694" indent="0">
              <a:buNone/>
              <a:defRPr sz="2000"/>
            </a:lvl9pPr>
          </a:lstStyle>
          <a:p>
            <a:pPr lvl="0"/>
            <a:endParaRPr lang="he-IL" noProof="0"/>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1"/>
            </a:lvl1pPr>
            <a:lvl2pPr marL="457211" indent="0">
              <a:buNone/>
              <a:defRPr sz="1202"/>
            </a:lvl2pPr>
            <a:lvl3pPr marL="914424" indent="0">
              <a:buNone/>
              <a:defRPr sz="1003"/>
            </a:lvl3pPr>
            <a:lvl4pPr marL="1371635" indent="0">
              <a:buNone/>
              <a:defRPr sz="901"/>
            </a:lvl4pPr>
            <a:lvl5pPr marL="1828846" indent="0">
              <a:buNone/>
              <a:defRPr sz="901"/>
            </a:lvl5pPr>
            <a:lvl6pPr marL="2286059" indent="0">
              <a:buNone/>
              <a:defRPr sz="901"/>
            </a:lvl6pPr>
            <a:lvl7pPr marL="2743270" indent="0">
              <a:buNone/>
              <a:defRPr sz="901"/>
            </a:lvl7pPr>
            <a:lvl8pPr marL="3200481" indent="0">
              <a:buNone/>
              <a:defRPr sz="901"/>
            </a:lvl8pPr>
            <a:lvl9pPr marL="3657694" indent="0">
              <a:buNone/>
              <a:defRPr sz="901"/>
            </a:lvl9pPr>
          </a:lstStyle>
          <a:p>
            <a:pPr lvl="0"/>
            <a:r>
              <a:rPr lang="en-US"/>
              <a:t>Click to edit Master text styles</a:t>
            </a:r>
          </a:p>
        </p:txBody>
      </p:sp>
      <p:sp>
        <p:nvSpPr>
          <p:cNvPr id="5" name="Date Placeholder 3">
            <a:extLst>
              <a:ext uri="{FF2B5EF4-FFF2-40B4-BE49-F238E27FC236}">
                <a16:creationId xmlns:a16="http://schemas.microsoft.com/office/drawing/2014/main" id="{9C6BA4F3-DE75-40C9-95BF-EC87FECF1066}"/>
              </a:ext>
            </a:extLst>
          </p:cNvPr>
          <p:cNvSpPr>
            <a:spLocks noGrp="1"/>
          </p:cNvSpPr>
          <p:nvPr>
            <p:ph type="dt" sz="half" idx="10"/>
          </p:nvPr>
        </p:nvSpPr>
        <p:spPr>
          <a:xfrm>
            <a:off x="6553200" y="4767263"/>
            <a:ext cx="2133600" cy="274637"/>
          </a:xfrm>
          <a:prstGeom prst="rect">
            <a:avLst/>
          </a:prstGeom>
        </p:spPr>
        <p:txBody>
          <a:bodyPr/>
          <a:lstStyle>
            <a:lvl1pPr algn="r" rtl="1" eaLnBrk="1" hangingPunct="1">
              <a:defRPr>
                <a:latin typeface="Arial" pitchFamily="34" charset="0"/>
                <a:cs typeface="Arial" pitchFamily="34" charset="0"/>
              </a:defRPr>
            </a:lvl1pPr>
          </a:lstStyle>
          <a:p>
            <a:pPr>
              <a:defRPr/>
            </a:pPr>
            <a:fld id="{4E259C4E-E48D-4623-AB73-04102BF14C5D}" type="datetimeFigureOut">
              <a:rPr lang="he-IL"/>
              <a:pPr>
                <a:defRPr/>
              </a:pPr>
              <a:t>ד'/ניסן/תשפ"ג</a:t>
            </a:fld>
            <a:endParaRPr lang="he-IL"/>
          </a:p>
        </p:txBody>
      </p:sp>
      <p:sp>
        <p:nvSpPr>
          <p:cNvPr id="6" name="Footer Placeholder 4">
            <a:extLst>
              <a:ext uri="{FF2B5EF4-FFF2-40B4-BE49-F238E27FC236}">
                <a16:creationId xmlns:a16="http://schemas.microsoft.com/office/drawing/2014/main" id="{BCB21759-E7E0-40D7-9699-A9769757F35B}"/>
              </a:ext>
            </a:extLst>
          </p:cNvPr>
          <p:cNvSpPr>
            <a:spLocks noGrp="1"/>
          </p:cNvSpPr>
          <p:nvPr>
            <p:ph type="ftr" sz="quarter" idx="11"/>
          </p:nvPr>
        </p:nvSpPr>
        <p:spPr>
          <a:xfrm>
            <a:off x="3124200" y="4767263"/>
            <a:ext cx="2895600" cy="274637"/>
          </a:xfrm>
          <a:prstGeom prst="rect">
            <a:avLst/>
          </a:prstGeom>
        </p:spPr>
        <p:txBody>
          <a:bodyPr/>
          <a:lstStyle>
            <a:lvl1pPr algn="r" rtl="1" eaLnBrk="1" hangingPunct="1">
              <a:defRPr>
                <a:latin typeface="Arial" pitchFamily="34" charset="0"/>
                <a:cs typeface="Arial" pitchFamily="34" charset="0"/>
              </a:defRPr>
            </a:lvl1pPr>
          </a:lstStyle>
          <a:p>
            <a:pPr>
              <a:defRPr/>
            </a:pPr>
            <a:endParaRPr lang="he-IL"/>
          </a:p>
        </p:txBody>
      </p:sp>
      <p:sp>
        <p:nvSpPr>
          <p:cNvPr id="7" name="Slide Number Placeholder 5">
            <a:extLst>
              <a:ext uri="{FF2B5EF4-FFF2-40B4-BE49-F238E27FC236}">
                <a16:creationId xmlns:a16="http://schemas.microsoft.com/office/drawing/2014/main" id="{2A03D752-4951-4F8F-A1AA-4D7A278045AA}"/>
              </a:ext>
            </a:extLst>
          </p:cNvPr>
          <p:cNvSpPr>
            <a:spLocks noGrp="1"/>
          </p:cNvSpPr>
          <p:nvPr>
            <p:ph type="sldNum" sz="quarter" idx="12"/>
          </p:nvPr>
        </p:nvSpPr>
        <p:spPr>
          <a:xfrm>
            <a:off x="457200" y="4767263"/>
            <a:ext cx="2133600" cy="274637"/>
          </a:xfrm>
          <a:prstGeom prst="rect">
            <a:avLst/>
          </a:prstGeom>
        </p:spPr>
        <p:txBody>
          <a:bodyPr vert="horz" wrap="square" lIns="91440" tIns="45720" rIns="91440" bIns="45720" numCol="1" anchor="t" anchorCtr="0" compatLnSpc="1">
            <a:prstTxWarp prst="textNoShape">
              <a:avLst/>
            </a:prstTxWarp>
          </a:bodyPr>
          <a:lstStyle>
            <a:lvl1pPr algn="r" rtl="1" eaLnBrk="1" hangingPunct="1">
              <a:defRPr/>
            </a:lvl1pPr>
          </a:lstStyle>
          <a:p>
            <a:fld id="{DAA1B164-E537-4036-AD0B-CD03AD5E5BC3}" type="slidenum">
              <a:rPr lang="he-IL" altLang="he-IL"/>
              <a:pPr/>
              <a:t>‹#›</a:t>
            </a:fld>
            <a:endParaRPr lang="he-IL" altLang="he-IL"/>
          </a:p>
        </p:txBody>
      </p:sp>
    </p:spTree>
    <p:extLst>
      <p:ext uri="{BB962C8B-B14F-4D97-AF65-F5344CB8AC3E}">
        <p14:creationId xmlns:p14="http://schemas.microsoft.com/office/powerpoint/2010/main" val="939995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8F8FA9F-6905-480E-860E-DD645ABDCF72}"/>
              </a:ext>
            </a:extLst>
          </p:cNvPr>
          <p:cNvSpPr>
            <a:spLocks noGrp="1"/>
          </p:cNvSpPr>
          <p:nvPr>
            <p:ph type="title"/>
          </p:nvPr>
        </p:nvSpPr>
        <p:spPr bwMode="auto">
          <a:xfrm>
            <a:off x="457200" y="206375"/>
            <a:ext cx="8229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EC88ED92-FB9A-455D-B70E-F4090A56AF4F}"/>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a:extLst>
              <a:ext uri="{FF2B5EF4-FFF2-40B4-BE49-F238E27FC236}">
                <a16:creationId xmlns:a16="http://schemas.microsoft.com/office/drawing/2014/main" id="{37F84B74-AF4D-4FD6-9A8F-3504F1D3B3D5}"/>
              </a:ext>
            </a:extLst>
          </p:cNvPr>
          <p:cNvSpPr/>
          <p:nvPr userDrawn="1"/>
        </p:nvSpPr>
        <p:spPr>
          <a:xfrm>
            <a:off x="0" y="4933950"/>
            <a:ext cx="9144000" cy="20955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rtl="1" eaLnBrk="1" fontAlgn="auto" hangingPunct="1">
              <a:spcBef>
                <a:spcPts val="0"/>
              </a:spcBef>
              <a:spcAft>
                <a:spcPts val="0"/>
              </a:spcAft>
              <a:defRPr/>
            </a:pPr>
            <a:endParaRPr lang="he-IL"/>
          </a:p>
        </p:txBody>
      </p:sp>
      <p:sp>
        <p:nvSpPr>
          <p:cNvPr id="8" name="TextBox 7">
            <a:extLst>
              <a:ext uri="{FF2B5EF4-FFF2-40B4-BE49-F238E27FC236}">
                <a16:creationId xmlns:a16="http://schemas.microsoft.com/office/drawing/2014/main" id="{0B1FC4FE-B71E-45CD-87A0-8735B292895A}"/>
              </a:ext>
            </a:extLst>
          </p:cNvPr>
          <p:cNvSpPr txBox="1">
            <a:spLocks noChangeArrowheads="1"/>
          </p:cNvSpPr>
          <p:nvPr userDrawn="1"/>
        </p:nvSpPr>
        <p:spPr bwMode="auto">
          <a:xfrm>
            <a:off x="152400" y="4933950"/>
            <a:ext cx="2819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l" rtl="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7770DD-06FD-444D-958E-36A979F9D8DE}" type="slidenum">
              <a:rPr lang="en-US" altLang="he-IL" sz="800">
                <a:latin typeface="Calibri" panose="020F0502020204030204" pitchFamily="34" charset="0"/>
              </a:rPr>
              <a:pPr eaLnBrk="1" hangingPunct="1"/>
              <a:t>‹#›</a:t>
            </a:fld>
            <a:r>
              <a:rPr lang="en-US" altLang="he-IL" sz="800">
                <a:latin typeface="Calibri" panose="020F0502020204030204" pitchFamily="34" charset="0"/>
              </a:rPr>
              <a:t> Copyright © 2021 Climate-Eyes</a:t>
            </a:r>
            <a:endParaRPr lang="he-IL" altLang="he-IL">
              <a:latin typeface="Calibri" panose="020F0502020204030204" pitchFamily="34" charset="0"/>
            </a:endParaRPr>
          </a:p>
        </p:txBody>
      </p:sp>
      <p:pic>
        <p:nvPicPr>
          <p:cNvPr id="1030" name="Picture 9">
            <a:extLst>
              <a:ext uri="{FF2B5EF4-FFF2-40B4-BE49-F238E27FC236}">
                <a16:creationId xmlns:a16="http://schemas.microsoft.com/office/drawing/2014/main" id="{0E8C3A59-8440-41C8-AA6D-B2D3FAD6E4D1}"/>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905000" y="4933950"/>
            <a:ext cx="1936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8640000" y="0"/>
            <a:ext cx="504000" cy="504000"/>
          </a:xfrm>
          <a:prstGeom prst="rect">
            <a:avLst/>
          </a:prstGeom>
          <a:scene3d>
            <a:camera prst="orthographicFront">
              <a:rot lat="0" lon="10799977" rev="0"/>
            </a:camera>
            <a:lightRig rig="threePt" dir="t"/>
          </a:scene3d>
        </p:spPr>
      </p:pic>
    </p:spTree>
  </p:cSld>
  <p:clrMap bg1="lt1" tx1="dk1" bg2="lt2" tx2="dk2" accent1="accent1" accent2="accent2" accent3="accent3" accent4="accent4" accent5="accent5" accent6="accent6" hlink="hlink" folHlink="folHlink"/>
  <p:sldLayoutIdLst>
    <p:sldLayoutId id="2147490242" r:id="rId1"/>
    <p:sldLayoutId id="2147490243" r:id="rId2"/>
    <p:sldLayoutId id="2147490244" r:id="rId3"/>
    <p:sldLayoutId id="2147490245" r:id="rId4"/>
    <p:sldLayoutId id="2147490246" r:id="rId5"/>
    <p:sldLayoutId id="2147490247" r:id="rId6"/>
    <p:sldLayoutId id="2147490248" r:id="rId7"/>
    <p:sldLayoutId id="2147490249" r:id="rId8"/>
    <p:sldLayoutId id="2147490250" r:id="rId9"/>
    <p:sldLayoutId id="2147490251" r:id="rId10"/>
    <p:sldLayoutId id="2147490252" r:id="rId11"/>
  </p:sldLayoutIdLst>
  <p:txStyles>
    <p:title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Calibri" pitchFamily="34" charset="0"/>
          <a:cs typeface="Times New Roman" pitchFamily="18" charset="0"/>
        </a:defRPr>
      </a:lvl2pPr>
      <a:lvl3pPr algn="l" rtl="0" eaLnBrk="0" fontAlgn="base" hangingPunct="0">
        <a:spcBef>
          <a:spcPct val="0"/>
        </a:spcBef>
        <a:spcAft>
          <a:spcPct val="0"/>
        </a:spcAft>
        <a:defRPr sz="2800" b="1">
          <a:solidFill>
            <a:schemeClr val="tx1"/>
          </a:solidFill>
          <a:latin typeface="Calibri" pitchFamily="34" charset="0"/>
          <a:cs typeface="Times New Roman" pitchFamily="18" charset="0"/>
        </a:defRPr>
      </a:lvl3pPr>
      <a:lvl4pPr algn="l" rtl="0" eaLnBrk="0" fontAlgn="base" hangingPunct="0">
        <a:spcBef>
          <a:spcPct val="0"/>
        </a:spcBef>
        <a:spcAft>
          <a:spcPct val="0"/>
        </a:spcAft>
        <a:defRPr sz="2800" b="1">
          <a:solidFill>
            <a:schemeClr val="tx1"/>
          </a:solidFill>
          <a:latin typeface="Calibri" pitchFamily="34" charset="0"/>
          <a:cs typeface="Times New Roman" pitchFamily="18" charset="0"/>
        </a:defRPr>
      </a:lvl4pPr>
      <a:lvl5pPr algn="l" rtl="0" eaLnBrk="0" fontAlgn="base" hangingPunct="0">
        <a:spcBef>
          <a:spcPct val="0"/>
        </a:spcBef>
        <a:spcAft>
          <a:spcPct val="0"/>
        </a:spcAft>
        <a:defRPr sz="2800" b="1">
          <a:solidFill>
            <a:schemeClr val="tx1"/>
          </a:solidFill>
          <a:latin typeface="Calibri" pitchFamily="34" charset="0"/>
          <a:cs typeface="Times New Roman" pitchFamily="18" charset="0"/>
        </a:defRPr>
      </a:lvl5pPr>
      <a:lvl6pPr marL="457211" algn="ctr" rtl="1" fontAlgn="base">
        <a:spcBef>
          <a:spcPct val="0"/>
        </a:spcBef>
        <a:spcAft>
          <a:spcPct val="0"/>
        </a:spcAft>
        <a:defRPr sz="4400">
          <a:solidFill>
            <a:schemeClr val="tx1"/>
          </a:solidFill>
          <a:latin typeface="Calibri" pitchFamily="34" charset="0"/>
          <a:cs typeface="Times New Roman" pitchFamily="18" charset="0"/>
        </a:defRPr>
      </a:lvl6pPr>
      <a:lvl7pPr marL="914424" algn="ctr" rtl="1" fontAlgn="base">
        <a:spcBef>
          <a:spcPct val="0"/>
        </a:spcBef>
        <a:spcAft>
          <a:spcPct val="0"/>
        </a:spcAft>
        <a:defRPr sz="4400">
          <a:solidFill>
            <a:schemeClr val="tx1"/>
          </a:solidFill>
          <a:latin typeface="Calibri" pitchFamily="34" charset="0"/>
          <a:cs typeface="Times New Roman" pitchFamily="18" charset="0"/>
        </a:defRPr>
      </a:lvl7pPr>
      <a:lvl8pPr marL="1371635" algn="ctr" rtl="1" fontAlgn="base">
        <a:spcBef>
          <a:spcPct val="0"/>
        </a:spcBef>
        <a:spcAft>
          <a:spcPct val="0"/>
        </a:spcAft>
        <a:defRPr sz="4400">
          <a:solidFill>
            <a:schemeClr val="tx1"/>
          </a:solidFill>
          <a:latin typeface="Calibri" pitchFamily="34" charset="0"/>
          <a:cs typeface="Times New Roman" pitchFamily="18" charset="0"/>
        </a:defRPr>
      </a:lvl8pPr>
      <a:lvl9pPr marL="1828846" algn="ctr" rtl="1" fontAlgn="base">
        <a:spcBef>
          <a:spcPct val="0"/>
        </a:spcBef>
        <a:spcAft>
          <a:spcPct val="0"/>
        </a:spcAft>
        <a:defRPr sz="4400">
          <a:solidFill>
            <a:schemeClr val="tx1"/>
          </a:solidFill>
          <a:latin typeface="Calibri" pitchFamily="34" charset="0"/>
          <a:cs typeface="Times New Roman" pitchFamily="18"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514663" indent="-228607" algn="r" defTabSz="914424"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74" indent="-228607" algn="r" defTabSz="914424"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86" indent="-228607" algn="r" defTabSz="914424"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97" indent="-228607" algn="r" defTabSz="914424"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24" rtl="1" eaLnBrk="1" latinLnBrk="0" hangingPunct="1">
        <a:defRPr sz="1801" kern="1200">
          <a:solidFill>
            <a:schemeClr val="tx1"/>
          </a:solidFill>
          <a:latin typeface="+mn-lt"/>
          <a:ea typeface="+mn-ea"/>
          <a:cs typeface="+mn-cs"/>
        </a:defRPr>
      </a:lvl1pPr>
      <a:lvl2pPr marL="457211" algn="r" defTabSz="914424" rtl="1" eaLnBrk="1" latinLnBrk="0" hangingPunct="1">
        <a:defRPr sz="1801" kern="1200">
          <a:solidFill>
            <a:schemeClr val="tx1"/>
          </a:solidFill>
          <a:latin typeface="+mn-lt"/>
          <a:ea typeface="+mn-ea"/>
          <a:cs typeface="+mn-cs"/>
        </a:defRPr>
      </a:lvl2pPr>
      <a:lvl3pPr marL="914424" algn="r" defTabSz="914424" rtl="1" eaLnBrk="1" latinLnBrk="0" hangingPunct="1">
        <a:defRPr sz="1801" kern="1200">
          <a:solidFill>
            <a:schemeClr val="tx1"/>
          </a:solidFill>
          <a:latin typeface="+mn-lt"/>
          <a:ea typeface="+mn-ea"/>
          <a:cs typeface="+mn-cs"/>
        </a:defRPr>
      </a:lvl3pPr>
      <a:lvl4pPr marL="1371635" algn="r" defTabSz="914424" rtl="1" eaLnBrk="1" latinLnBrk="0" hangingPunct="1">
        <a:defRPr sz="1801" kern="1200">
          <a:solidFill>
            <a:schemeClr val="tx1"/>
          </a:solidFill>
          <a:latin typeface="+mn-lt"/>
          <a:ea typeface="+mn-ea"/>
          <a:cs typeface="+mn-cs"/>
        </a:defRPr>
      </a:lvl4pPr>
      <a:lvl5pPr marL="1828846" algn="r" defTabSz="914424" rtl="1" eaLnBrk="1" latinLnBrk="0" hangingPunct="1">
        <a:defRPr sz="1801" kern="1200">
          <a:solidFill>
            <a:schemeClr val="tx1"/>
          </a:solidFill>
          <a:latin typeface="+mn-lt"/>
          <a:ea typeface="+mn-ea"/>
          <a:cs typeface="+mn-cs"/>
        </a:defRPr>
      </a:lvl5pPr>
      <a:lvl6pPr marL="2286059" algn="r" defTabSz="914424" rtl="1" eaLnBrk="1" latinLnBrk="0" hangingPunct="1">
        <a:defRPr sz="1801" kern="1200">
          <a:solidFill>
            <a:schemeClr val="tx1"/>
          </a:solidFill>
          <a:latin typeface="+mn-lt"/>
          <a:ea typeface="+mn-ea"/>
          <a:cs typeface="+mn-cs"/>
        </a:defRPr>
      </a:lvl6pPr>
      <a:lvl7pPr marL="2743270" algn="r" defTabSz="914424" rtl="1" eaLnBrk="1" latinLnBrk="0" hangingPunct="1">
        <a:defRPr sz="1801" kern="1200">
          <a:solidFill>
            <a:schemeClr val="tx1"/>
          </a:solidFill>
          <a:latin typeface="+mn-lt"/>
          <a:ea typeface="+mn-ea"/>
          <a:cs typeface="+mn-cs"/>
        </a:defRPr>
      </a:lvl7pPr>
      <a:lvl8pPr marL="3200481" algn="r" defTabSz="914424" rtl="1" eaLnBrk="1" latinLnBrk="0" hangingPunct="1">
        <a:defRPr sz="1801" kern="1200">
          <a:solidFill>
            <a:schemeClr val="tx1"/>
          </a:solidFill>
          <a:latin typeface="+mn-lt"/>
          <a:ea typeface="+mn-ea"/>
          <a:cs typeface="+mn-cs"/>
        </a:defRPr>
      </a:lvl8pPr>
      <a:lvl9pPr marL="3657694" algn="r" defTabSz="914424" rtl="1"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hyperlink" Target="http://il.linkedin.com/in/roybenhayun" TargetMode="External"/><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hyperlink" Target="mailto:roy.ben.hayun@climate-eyes.earth" TargetMode="External"/><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youtu.be/LGkjlG-OjaU" TargetMode="Externa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42.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hyperlink" Target="https://youtu.be/LGkjlG-OjaU" TargetMode="External"/><Relationship Id="rId3" Type="http://schemas.openxmlformats.org/officeDocument/2006/relationships/image" Target="../media/image28.png"/><Relationship Id="rId7" Type="http://schemas.openxmlformats.org/officeDocument/2006/relationships/image" Target="../media/image50.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s://youtu.be/EcZ_Nq6Z89U"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4.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5" Type="http://schemas.openxmlformats.org/officeDocument/2006/relationships/image" Target="../media/image108.png"/><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111.png"/></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hyperlink" Target="http://il.linkedin.com/in/roybenhayun" TargetMode="External"/><Relationship Id="rId7" Type="http://schemas.openxmlformats.org/officeDocument/2006/relationships/image" Target="../media/image5.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hyperlink" Target="mailto:roy.ben.hayun@climate-eyes.earth" TargetMode="External"/><Relationship Id="rId9"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youtube.com/watch?v=PLMgMqMrQ9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youtu.be/lnGQqz7MM8w" TargetMode="Externa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8">
            <a:extLst>
              <a:ext uri="{FF2B5EF4-FFF2-40B4-BE49-F238E27FC236}">
                <a16:creationId xmlns:a16="http://schemas.microsoft.com/office/drawing/2014/main" id="{5FCECDA5-06DF-4C1F-A3EF-34925BADB38B}"/>
              </a:ext>
            </a:extLst>
          </p:cNvPr>
          <p:cNvSpPr txBox="1">
            <a:spLocks noChangeArrowheads="1"/>
          </p:cNvSpPr>
          <p:nvPr/>
        </p:nvSpPr>
        <p:spPr bwMode="auto">
          <a:xfrm>
            <a:off x="457200" y="140558"/>
            <a:ext cx="792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ctr" eaLnBrk="1" hangingPunct="1">
              <a:spcBef>
                <a:spcPct val="0"/>
              </a:spcBef>
              <a:buFontTx/>
              <a:buNone/>
              <a:defRPr/>
            </a:pPr>
            <a:r>
              <a:rPr lang="en-US" altLang="en-US" sz="3600" dirty="0" smtClean="0">
                <a:solidFill>
                  <a:schemeClr val="accent1"/>
                </a:solidFill>
                <a:latin typeface="Arial" panose="020B0604020202020204" pitchFamily="34" charset="0"/>
              </a:rPr>
              <a:t>Neuromorphic Robotics for Drones</a:t>
            </a:r>
            <a:endParaRPr lang="en-US" altLang="en-US" sz="1100" dirty="0">
              <a:solidFill>
                <a:schemeClr val="accent1"/>
              </a:solidFill>
              <a:latin typeface="Arial" panose="020B0604020202020204" pitchFamily="34" charset="0"/>
            </a:endParaRPr>
          </a:p>
        </p:txBody>
      </p:sp>
      <p:sp>
        <p:nvSpPr>
          <p:cNvPr id="14340" name="AutoShape 5" descr="data:image/png;base64,iVBORw0KGgoAAAANSUhEUgAAAlgAAABGCAMAAAAn+xosAAAAsVBMVEX///85K2EAt802KF8zJF0xIVwwH1x3bpHv7vIwIFu9uMkpFFiqpbna1+A0JF82J18tG1oqF1iWj6mgnLD5+ftoXoTl5OpIPG1vZ4mzrsHLyNXGw9Lf3eWDe5o/MWVbUHpPQ3KTjqSdl6+QiKRDNmlhV4AjDFT1/f7z8vWHgJ5eU37W8/a1scGa4OklvtLL7fKB1+Pm+Pqv5+581uJQQ3U6xNYcAFFczNtVSneU3ed6c5EEMR51AAALVElEQVR4nO1daWOqOhMuAgFRVhURF3gRPNj6np7es1yP//+H3QDWKhMgwaUVeb61SCbLwySZmUyenk4g26o73QysteREz57v+4sE3AeSP0P8/+h55OzWQV9x1ZkdP7FgiGUo/WA9dxzJZnlvOXLmaysRySixSZBneIRw7yUDtPX98HR4sgHy/W0UOdJ+eOTzBMbJcA2W0gjzYcwtjiVxY99/TgVNpqpqD+HLQ1zdTTAfPfshp4kJBIHXeQyOBPx/XdeF7JcaN95GznowVe3KJsQzZelsxzzKRIghE7EchF/BQHy4dZabc3pMnRdgN61bZLwGZbn1KwiLt2fuYO1EfsjvB0jXS8dn31f6wo+ced+dkca9FJgUSrCLtplALI8gLRWk7WngjebB9CBHVqeYUVutZyIxrSuxqmXAhQtC1zCNheescQsKGzBbe5qJNP0ggh+zEUs7vKhryETeTmXsq0NRktklwxjXVYZyaOTKWik1i8rXdoaHKBqjntHVBJ11gPDoaF2jh8bpsFOyK1Yn69EYpZygFJjQQDRMLAeTAH/z0p+egd9mrG1RE7rGarUpqq1iCrkX6hIrg97rM7x+jGmupCPULlMe50fAuBCx1HSI2L/4XGdrorEyaZTorC+NVyaqKZHHJPgjYWIJ1b9lApoUVVjJD+eZxOJQXRJsixvNVqcjyL+uRqzeJcYlQyWx4k2EkHgmi8UHJZZiltV/Wa/QZhBr6qELEOJBiTUsUVh4gl3MapV6xanwdsQa9C5Chwcl1qR8oLpOrVKboLGsC0l6TGLZfsVWpVfLTNAAjTXVzt0h7PGYxAqMihaIEqvJJ4Hs3z2xni/FhYcklhxWfpZmHSvp/U+F6p9LSXlIYq1RZROEqIaV9P6nwkpVTo1HJNYMmBp0aLUxCttQjHvQWHwZsYbOxaiQEMsxxDIQzK966Qti72sTCygsfSuByVFfsK+ybqqxyoegEAiVECvObWpSh3A9IEysQCoH7HRvV/qCU7hA+QrEUoG6F9WnAGgxY8Bc8i0X7/rSqomSDpdPu1dcq/VBYQoE+tGo60f5CsQajsRcGV2JpGx4ndmxc8up0Kizba2CfarLjf9dQcYRRoBY7B/zHl+AWNN8a3guiZCAy1aD2bFzy6kQXSMeLafMUUssBgBnTneX/Fs2gMoKWUNybqmxWmKd4POJpazyQ2Rm/IEqC+0Yy241FhuaRKx4m3fmdNfZExm6eTRGx06rsdjQJGJN4O7vffsyAI+EEVvhLbHY0CBiQbWUbAkz2NDRs2Jz7LRTIRsaRCwrv5DiFx8rdGjLEjym4Ws1FhuaQ6wZOCiC1h9PZe5Mx06rsdjQHGKtu3nx+rFJwQLOaX3LcsCs1VhsaAyxoPe5e2JRsAkqK2AovyUWGxpDrF1eYXGrUxsotGXxiEFl3XQqtGO5Gox+nxyxhJ3LBJXiwPIxrkss16bHDFSFhVhu3kmYxnYcgxCyzHJi55Yai/cosGU0xOV8hcmpYBZwi7EnBSq1Lr0msfDIGfRAcNwZiOXkicVreacN3BjC3xTjpmEzFKErAmKMg5XPjHjneV00ULShVJTXJdZ5YCDWFCzNkZT/DaQGh+bUEr5coJ/ASKx8PFY9CKuI7mNsCLF+5TstC2s4RZ+gsqjnk7sn1vBCwcTigqrPmkEsBa5/CboohhtDesfOl4t5ZyXWxWLeBaokQo0gFvQ+cwZJYUNbFke9Url7jfXkgtiPmjBoFhCNIFYfDE2X2HZCkIMeUsq4f431BBV2TYgUk2ETiEUyJJCjsoE7keNMSiH3r7Eud/7LsKqFNYFYsMO6YEuYwYYbQ96ns/s1gFhyabYUBuhetc2hAcSygYGGtCXMQPhoKR07DZgKn1xoK6wFniJjTwOINQfOnGKLOiHIgQ+p8ho1QGNhURy6yDpLrJZ9/8SCRwmPwxq+vb2+vrx9O/wdABYe4pfL0QSNhbX7nAMHS2rAKMwXesD9E2sObAgfYQ0vP393Evz7923/H0IoKdejUVk31VhdVI1evQTQ6jLUDJRlSWZAbmSqlw/XJZZG0UEHQIcLDbFcaJt6D2t4+bfzgR97rUXYGHZpTuzcklhaMKhGUC8zYSJQGcxHozELwtzIVG8LrxzdMKOHWi+6IQI7nfewhn86J/j9kv6XlJeNJhXbTcNmrnES+iyo+fP5lW98nXisp1rxWAoIl+H5TGHleNXpfM+YBQ/scMKoeiTvPtDvLOSIJRSYc47wdYhVL9BvDG2jWaNf87zCzEpnQ1JmNlTNkbuPeT8LD0csmMh2vyX89hsSq/MzfacPV1m6X6mybpltpiXWCT6BWATn3/5ozv8JvOp00skwXhBUVrWodip8IGLBCKskH1YCksLCW8P0WQDWZZweVo1lOxU+ELFkuMISM9PBG5FXnd/pKotkyzKrLDOtxnogYi2h0V3LrDtgS3g8F5I8hjpXYRZqNdbjEMuGNtX3OCzyEqvTeU2fEjTdybFpElqN9TjEAmefP7I1/C0lFsmWVRwRkaHdFT4MsQg+tkOke7nGeooJR6HE8vD3dip8FGINJWh0P5wTLFhj7Y3vWGURrhlYlTp22qnwCGL1Sd/7JRbhGtWPozmlu8In8iqr3LHTaqzjCn62E/qaxAI157jexzKJbMf6eXgeEFRWr4wpUGNp682EDQqRuXfohP7ksJmrEkuBzDjO1kCeC18Ozwk2+/JUbHDxzokmG3ohMbweEkugCZshouxmiml9uP3T3jI/N9DvqsSCc9nJvo7oK/xx9D7BaF/6IRIO6LNCJ5/bIG1CGHJeHONPSY+pPaYkICfI31ZPcYD8Xom1IYzGSbxeYXTDHjHB/K6TVUoKOBUyg55YdVF2lk29RExyBp3iLPSdEouQ4SKfOgZOhi8nzweEU3YlKuumGqsuyol1MTFC9LnHv65ILEKAMTiaQ44g/ZAXwlUWbxQ6dhqgsS4nhiJ7630SyyassODh5+OY9+8/vuUfk2xZJQfHWmK9Q/AozvjeJ7GWhC0hIVvDt9ef3zNt9fcFPiWwsyQVWzsVvoM3afIY3SWxbDgUvFAwib29vr6+kR/BFH+Yn06BTIK5gRXNIJZoUhmG75JYOxipx5Cb7wCS+Z3TCo7rtRorhWCOPj+j37WIReii40so6EEIcuCELfm37RorWcfq0YTS3XRJYoFbKK9DLIL3me7MKUBMymRQ4Nghqjc2FCS2uQ9i8YJh6Gv3M7Imb3q5q8vPIxYvrMhVUVbwivRiM0Ep4MaQ1w3y8Me/TBMJek21xesaMs0CYq0ME4k6uLGFWYBhrEot76ZRqwFp3Q3d6TNNCpGZO+i+Yrmu4QQzKwqR0f2oe11i8bogGmgRLcktcZejMUoH+dBJVeGfRThSQ7yeSDU4XwrIm+mhOrGc7ULDJBCoWcAnbUGmtvAdq68WmBVjdxJI3phDRlY0w9hn5WNdEm6dZX9aagaI3f5y5C9E2gYc6r51rElR3QsxWOawrpdrIqu6rQzmkR/yopHwtUuVBfUdQ8foItxHiA/953mgzIq1bmxP++uRP+aSTwnhfqJK60FCYApYaPIpc6Ef7YKNWnrhw1CeuX1rjkUv9KSNXU2AGTPSEcHFJqnrF2NcqtWfzqrukRjKtqr0rd1oOw65RPkkZRNJxqfFYzaZSEvLl5aDjWvTXVQRy+oUS4myBuC+E4CQpPgu/nA1Lq37pLruN8IwttWpsgksS5qzXJIxtCTLCjbKVLVjqpYMZdVVNn3LWjsUqQvJkOfS0rI2G8WllboXPXOnG9xGSYo8b7w4Qeh5zxIudrKZujOWUvdF2youe2JZO8nxPC9c5OB7XpQUP0i6aiazlp8JSRugbBIhI8/zj8vfeqOEqtPyHvkPsbB66V/lCbYAAAAASUVORK5CYII=">
            <a:extLst>
              <a:ext uri="{FF2B5EF4-FFF2-40B4-BE49-F238E27FC236}">
                <a16:creationId xmlns:a16="http://schemas.microsoft.com/office/drawing/2014/main" id="{1524F3DE-389E-4CCE-9476-6BB12329E312}"/>
              </a:ext>
            </a:extLst>
          </p:cNvPr>
          <p:cNvSpPr>
            <a:spLocks noChangeAspect="1" noChangeArrowheads="1"/>
          </p:cNvSpPr>
          <p:nvPr/>
        </p:nvSpPr>
        <p:spPr bwMode="auto">
          <a:xfrm>
            <a:off x="89900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r" rtl="1" eaLnBrk="1" hangingPunct="1">
              <a:spcBef>
                <a:spcPct val="0"/>
              </a:spcBef>
              <a:buFontTx/>
              <a:buNone/>
              <a:defRPr/>
            </a:pPr>
            <a:endParaRPr lang="en-US" altLang="en-US" sz="1801">
              <a:latin typeface="Arial" panose="020B0604020202020204" pitchFamily="34" charset="0"/>
            </a:endParaRPr>
          </a:p>
        </p:txBody>
      </p:sp>
      <p:sp>
        <p:nvSpPr>
          <p:cNvPr id="14341" name="AutoShape 7" descr="data:image/png;base64,iVBORw0KGgoAAAANSUhEUgAAAlgAAABGCAMAAAAn+xosAAAAsVBMVEX///85K2EAt802KF8zJF0xIVwwH1x3bpHv7vIwIFu9uMkpFFiqpbna1+A0JF82J18tG1oqF1iWj6mgnLD5+ftoXoTl5OpIPG1vZ4mzrsHLyNXGw9Lf3eWDe5o/MWVbUHpPQ3KTjqSdl6+QiKRDNmlhV4AjDFT1/f7z8vWHgJ5eU37W8/a1scGa4OklvtLL7fKB1+Pm+Pqv5+581uJQQ3U6xNYcAFFczNtVSneU3ed6c5EEMR51AAALVElEQVR4nO1daWOqOhMuAgFRVhURF3gRPNj6np7es1yP//+H3QDWKhMgwaUVeb61SCbLwySZmUyenk4g26o73QysteREz57v+4sE3AeSP0P8/+h55OzWQV9x1ZkdP7FgiGUo/WA9dxzJZnlvOXLmaysRySixSZBneIRw7yUDtPX98HR4sgHy/W0UOdJ+eOTzBMbJcA2W0gjzYcwtjiVxY99/TgVNpqpqD+HLQ1zdTTAfPfshp4kJBIHXeQyOBPx/XdeF7JcaN95GznowVe3KJsQzZelsxzzKRIghE7EchF/BQHy4dZabc3pMnRdgN61bZLwGZbn1KwiLt2fuYO1EfsjvB0jXS8dn31f6wo+ced+dkca9FJgUSrCLtplALI8gLRWk7WngjebB9CBHVqeYUVutZyIxrSuxqmXAhQtC1zCNheescQsKGzBbe5qJNP0ggh+zEUs7vKhryETeTmXsq0NRktklwxjXVYZyaOTKWik1i8rXdoaHKBqjntHVBJ11gPDoaF2jh8bpsFOyK1Yn69EYpZygFJjQQDRMLAeTAH/z0p+egd9mrG1RE7rGarUpqq1iCrkX6hIrg97rM7x+jGmupCPULlMe50fAuBCx1HSI2L/4XGdrorEyaZTorC+NVyaqKZHHJPgjYWIJ1b9lApoUVVjJD+eZxOJQXRJsixvNVqcjyL+uRqzeJcYlQyWx4k2EkHgmi8UHJZZiltV/Wa/QZhBr6qELEOJBiTUsUVh4gl3MapV6xanwdsQa9C5Chwcl1qR8oLpOrVKboLGsC0l6TGLZfsVWpVfLTNAAjTXVzt0h7PGYxAqMihaIEqvJJ4Hs3z2xni/FhYcklhxWfpZmHSvp/U+F6p9LSXlIYq1RZROEqIaV9P6nwkpVTo1HJNYMmBp0aLUxCttQjHvQWHwZsYbOxaiQEMsxxDIQzK966Qti72sTCygsfSuByVFfsK+ybqqxyoegEAiVECvObWpSh3A9IEysQCoH7HRvV/qCU7hA+QrEUoG6F9WnAGgxY8Bc8i0X7/rSqomSDpdPu1dcq/VBYQoE+tGo60f5CsQajsRcGV2JpGx4ndmxc8up0Kizba2CfarLjf9dQcYRRoBY7B/zHl+AWNN8a3guiZCAy1aD2bFzy6kQXSMeLafMUUssBgBnTneX/Fs2gMoKWUNybqmxWmKd4POJpazyQ2Rm/IEqC+0Yy241FhuaRKx4m3fmdNfZExm6eTRGx06rsdjQJGJN4O7vffsyAI+EEVvhLbHY0CBiQbWUbAkz2NDRs2Jz7LRTIRsaRCwrv5DiFx8rdGjLEjym4Ws1FhuaQ6wZOCiC1h9PZe5Mx06rsdjQHGKtu3nx+rFJwQLOaX3LcsCs1VhsaAyxoPe5e2JRsAkqK2AovyUWGxpDrF1eYXGrUxsotGXxiEFl3XQqtGO5Gox+nxyxhJ3LBJXiwPIxrkss16bHDFSFhVhu3kmYxnYcgxCyzHJi55Yai/cosGU0xOV8hcmpYBZwi7EnBSq1Lr0msfDIGfRAcNwZiOXkicVreacN3BjC3xTjpmEzFKErAmKMg5XPjHjneV00ULShVJTXJdZ5YCDWFCzNkZT/DaQGh+bUEr5coJ/ASKx8PFY9CKuI7mNsCLF+5TstC2s4RZ+gsqjnk7sn1vBCwcTigqrPmkEsBa5/CboohhtDesfOl4t5ZyXWxWLeBaokQo0gFvQ+cwZJYUNbFke9Url7jfXkgtiPmjBoFhCNIFYfDE2X2HZCkIMeUsq4f431BBV2TYgUk2ETiEUyJJCjsoE7keNMSiH3r7Eud/7LsKqFNYFYsMO6YEuYwYYbQ96ns/s1gFhyabYUBuhetc2hAcSygYGGtCXMQPhoKR07DZgKn1xoK6wFniJjTwOINQfOnGKLOiHIgQ+p8ho1QGNhURy6yDpLrJZ9/8SCRwmPwxq+vb2+vrx9O/wdABYe4pfL0QSNhbX7nAMHS2rAKMwXesD9E2sObAgfYQ0vP393Evz7923/H0IoKdejUVk31VhdVI1evQTQ6jLUDJRlSWZAbmSqlw/XJZZG0UEHQIcLDbFcaJt6D2t4+bfzgR97rUXYGHZpTuzcklhaMKhGUC8zYSJQGcxHozELwtzIVG8LrxzdMKOHWi+6IQI7nfewhn86J/j9kv6XlJeNJhXbTcNmrnES+iyo+fP5lW98nXisp1rxWAoIl+H5TGHleNXpfM+YBQ/scMKoeiTvPtDvLOSIJRSYc47wdYhVL9BvDG2jWaNf87zCzEpnQ1JmNlTNkbuPeT8LD0csmMh2vyX89hsSq/MzfacPV1m6X6mybpltpiXWCT6BWATn3/5ozv8JvOp00skwXhBUVrWodip8IGLBCKskH1YCksLCW8P0WQDWZZweVo1lOxU+ELFkuMISM9PBG5FXnd/pKotkyzKrLDOtxnogYi2h0V3LrDtgS3g8F5I8hjpXYRZqNdbjEMuGNtX3OCzyEqvTeU2fEjTdybFpElqN9TjEAmefP7I1/C0lFsmWVRwRkaHdFT4MsQg+tkOke7nGeooJR6HE8vD3dip8FGINJWh0P5wTLFhj7Y3vWGURrhlYlTp22qnwCGL1Sd/7JRbhGtWPozmlu8In8iqr3LHTaqzjCn62E/qaxAI157jexzKJbMf6eXgeEFRWr4wpUGNp682EDQqRuXfohP7ksJmrEkuBzDjO1kCeC18Ozwk2+/JUbHDxzokmG3ohMbweEkugCZshouxmiml9uP3T3jI/N9DvqsSCc9nJvo7oK/xx9D7BaF/6IRIO6LNCJ5/bIG1CGHJeHONPSY+pPaYkICfI31ZPcYD8Xom1IYzGSbxeYXTDHjHB/K6TVUoKOBUyg55YdVF2lk29RExyBp3iLPSdEouQ4SKfOgZOhi8nzweEU3YlKuumGqsuyol1MTFC9LnHv65ILEKAMTiaQ44g/ZAXwlUWbxQ6dhqgsS4nhiJ7630SyyassODh5+OY9+8/vuUfk2xZJQfHWmK9Q/AozvjeJ7GWhC0hIVvDt9ef3zNt9fcFPiWwsyQVWzsVvoM3afIY3SWxbDgUvFAwib29vr6+kR/BFH+Yn06BTIK5gRXNIJZoUhmG75JYOxipx5Cb7wCS+Z3TCo7rtRorhWCOPj+j37WIReii40so6EEIcuCELfm37RorWcfq0YTS3XRJYoFbKK9DLIL3me7MKUBMymRQ4Nghqjc2FCS2uQ9i8YJh6Gv3M7Imb3q5q8vPIxYvrMhVUVbwivRiM0Ep4MaQ1w3y8Me/TBMJek21xesaMs0CYq0ME4k6uLGFWYBhrEot76ZRqwFp3Q3d6TNNCpGZO+i+Yrmu4QQzKwqR0f2oe11i8bogGmgRLcktcZejMUoH+dBJVeGfRThSQ7yeSDU4XwrIm+mhOrGc7ULDJBCoWcAnbUGmtvAdq68WmBVjdxJI3phDRlY0w9hn5WNdEm6dZX9aagaI3f5y5C9E2gYc6r51rElR3QsxWOawrpdrIqu6rQzmkR/yopHwtUuVBfUdQ8foItxHiA/953mgzIq1bmxP++uRP+aSTwnhfqJK60FCYApYaPIpc6Ef7YKNWnrhw1CeuX1rjkUv9KSNXU2AGTPSEcHFJqnrF2NcqtWfzqrukRjKtqr0rd1oOw65RPkkZRNJxqfFYzaZSEvLl5aDjWvTXVQRy+oUS4myBuC+E4CQpPgu/nA1Lq37pLruN8IwttWpsgksS5qzXJIxtCTLCjbKVLVjqpYMZdVVNn3LWjsUqQvJkOfS0rI2G8WllboXPXOnG9xGSYo8b7w4Qeh5zxIudrKZujOWUvdF2youe2JZO8nxPC9c5OB7XpQUP0i6aiazlp8JSRugbBIhI8/zj8vfeqOEqtPyHvkPsbB66V/lCbYAAAAASUVORK5CYII=">
            <a:extLst>
              <a:ext uri="{FF2B5EF4-FFF2-40B4-BE49-F238E27FC236}">
                <a16:creationId xmlns:a16="http://schemas.microsoft.com/office/drawing/2014/main" id="{F198056B-FB11-4DF3-9784-8C3ED654A139}"/>
              </a:ext>
            </a:extLst>
          </p:cNvPr>
          <p:cNvSpPr>
            <a:spLocks noChangeAspect="1" noChangeArrowheads="1"/>
          </p:cNvSpPr>
          <p:nvPr/>
        </p:nvSpPr>
        <p:spPr bwMode="auto">
          <a:xfrm>
            <a:off x="9142413"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r" rtl="1" eaLnBrk="1" hangingPunct="1">
              <a:spcBef>
                <a:spcPct val="0"/>
              </a:spcBef>
              <a:buFontTx/>
              <a:buNone/>
              <a:defRPr/>
            </a:pPr>
            <a:endParaRPr lang="en-US" altLang="en-US" sz="1801">
              <a:latin typeface="Arial" panose="020B0604020202020204" pitchFamily="34" charset="0"/>
            </a:endParaRPr>
          </a:p>
        </p:txBody>
      </p:sp>
      <p:sp>
        <p:nvSpPr>
          <p:cNvPr id="14342" name="AutoShape 9" descr="data:image/png;base64,iVBORw0KGgoAAAANSUhEUgAAAlgAAABGCAMAAAAn+xosAAAAsVBMVEX///85K2EAt802KF8zJF0xIVwwH1x3bpHv7vIwIFu9uMkpFFiqpbna1+A0JF82J18tG1oqF1iWj6mgnLD5+ftoXoTl5OpIPG1vZ4mzrsHLyNXGw9Lf3eWDe5o/MWVbUHpPQ3KTjqSdl6+QiKRDNmlhV4AjDFT1/f7z8vWHgJ5eU37W8/a1scGa4OklvtLL7fKB1+Pm+Pqv5+581uJQQ3U6xNYcAFFczNtVSneU3ed6c5EEMR51AAALVElEQVR4nO1daWOqOhMuAgFRVhURF3gRPNj6np7es1yP//+H3QDWKhMgwaUVeb61SCbLwySZmUyenk4g26o73QysteREz57v+4sE3AeSP0P8/+h55OzWQV9x1ZkdP7FgiGUo/WA9dxzJZnlvOXLmaysRySixSZBneIRw7yUDtPX98HR4sgHy/W0UOdJ+eOTzBMbJcA2W0gjzYcwtjiVxY99/TgVNpqpqD+HLQ1zdTTAfPfshp4kJBIHXeQyOBPx/XdeF7JcaN95GznowVe3KJsQzZelsxzzKRIghE7EchF/BQHy4dZabc3pMnRdgN61bZLwGZbn1KwiLt2fuYO1EfsjvB0jXS8dn31f6wo+ced+dkca9FJgUSrCLtplALI8gLRWk7WngjebB9CBHVqeYUVutZyIxrSuxqmXAhQtC1zCNheescQsKGzBbe5qJNP0ggh+zEUs7vKhryETeTmXsq0NRktklwxjXVYZyaOTKWik1i8rXdoaHKBqjntHVBJ11gPDoaF2jh8bpsFOyK1Yn69EYpZygFJjQQDRMLAeTAH/z0p+egd9mrG1RE7rGarUpqq1iCrkX6hIrg97rM7x+jGmupCPULlMe50fAuBCx1HSI2L/4XGdrorEyaZTorC+NVyaqKZHHJPgjYWIJ1b9lApoUVVjJD+eZxOJQXRJsixvNVqcjyL+uRqzeJcYlQyWx4k2EkHgmi8UHJZZiltV/Wa/QZhBr6qELEOJBiTUsUVh4gl3MapV6xanwdsQa9C5Chwcl1qR8oLpOrVKboLGsC0l6TGLZfsVWpVfLTNAAjTXVzt0h7PGYxAqMihaIEqvJJ4Hs3z2xni/FhYcklhxWfpZmHSvp/U+F6p9LSXlIYq1RZROEqIaV9P6nwkpVTo1HJNYMmBp0aLUxCttQjHvQWHwZsYbOxaiQEMsxxDIQzK966Qti72sTCygsfSuByVFfsK+ybqqxyoegEAiVECvObWpSh3A9IEysQCoH7HRvV/qCU7hA+QrEUoG6F9WnAGgxY8Bc8i0X7/rSqomSDpdPu1dcq/VBYQoE+tGo60f5CsQajsRcGV2JpGx4ndmxc8up0Kizba2CfarLjf9dQcYRRoBY7B/zHl+AWNN8a3guiZCAy1aD2bFzy6kQXSMeLafMUUssBgBnTneX/Fs2gMoKWUNybqmxWmKd4POJpazyQ2Rm/IEqC+0Yy241FhuaRKx4m3fmdNfZExm6eTRGx06rsdjQJGJN4O7vffsyAI+EEVvhLbHY0CBiQbWUbAkz2NDRs2Jz7LRTIRsaRCwrv5DiFx8rdGjLEjym4Ws1FhuaQ6wZOCiC1h9PZe5Mx06rsdjQHGKtu3nx+rFJwQLOaX3LcsCs1VhsaAyxoPe5e2JRsAkqK2AovyUWGxpDrF1eYXGrUxsotGXxiEFl3XQqtGO5Gox+nxyxhJ3LBJXiwPIxrkss16bHDFSFhVhu3kmYxnYcgxCyzHJi55Yai/cosGU0xOV8hcmpYBZwi7EnBSq1Lr0msfDIGfRAcNwZiOXkicVreacN3BjC3xTjpmEzFKErAmKMg5XPjHjneV00ULShVJTXJdZ5YCDWFCzNkZT/DaQGh+bUEr5coJ/ASKx8PFY9CKuI7mNsCLF+5TstC2s4RZ+gsqjnk7sn1vBCwcTigqrPmkEsBa5/CboohhtDesfOl4t5ZyXWxWLeBaokQo0gFvQ+cwZJYUNbFke9Url7jfXkgtiPmjBoFhCNIFYfDE2X2HZCkIMeUsq4f431BBV2TYgUk2ETiEUyJJCjsoE7keNMSiH3r7Eud/7LsKqFNYFYsMO6YEuYwYYbQ96ns/s1gFhyabYUBuhetc2hAcSygYGGtCXMQPhoKR07DZgKn1xoK6wFniJjTwOINQfOnGKLOiHIgQ+p8ho1QGNhURy6yDpLrJZ9/8SCRwmPwxq+vb2+vrx9O/wdABYe4pfL0QSNhbX7nAMHS2rAKMwXesD9E2sObAgfYQ0vP393Evz7923/H0IoKdejUVk31VhdVI1evQTQ6jLUDJRlSWZAbmSqlw/XJZZG0UEHQIcLDbFcaJt6D2t4+bfzgR97rUXYGHZpTuzcklhaMKhGUC8zYSJQGcxHozELwtzIVG8LrxzdMKOHWi+6IQI7nfewhn86J/j9kv6XlJeNJhXbTcNmrnES+iyo+fP5lW98nXisp1rxWAoIl+H5TGHleNXpfM+YBQ/scMKoeiTvPtDvLOSIJRSYc47wdYhVL9BvDG2jWaNf87zCzEpnQ1JmNlTNkbuPeT8LD0csmMh2vyX89hsSq/MzfacPV1m6X6mybpltpiXWCT6BWATn3/5ozv8JvOp00skwXhBUVrWodip8IGLBCKskH1YCksLCW8P0WQDWZZweVo1lOxU+ELFkuMISM9PBG5FXnd/pKotkyzKrLDOtxnogYi2h0V3LrDtgS3g8F5I8hjpXYRZqNdbjEMuGNtX3OCzyEqvTeU2fEjTdybFpElqN9TjEAmefP7I1/C0lFsmWVRwRkaHdFT4MsQg+tkOke7nGeooJR6HE8vD3dip8FGINJWh0P5wTLFhj7Y3vWGURrhlYlTp22qnwCGL1Sd/7JRbhGtWPozmlu8In8iqr3LHTaqzjCn62E/qaxAI157jexzKJbMf6eXgeEFRWr4wpUGNp682EDQqRuXfohP7ksJmrEkuBzDjO1kCeC18Ozwk2+/JUbHDxzokmG3ohMbweEkugCZshouxmiml9uP3T3jI/N9DvqsSCc9nJvo7oK/xx9D7BaF/6IRIO6LNCJ5/bIG1CGHJeHONPSY+pPaYkICfI31ZPcYD8Xom1IYzGSbxeYXTDHjHB/K6TVUoKOBUyg55YdVF2lk29RExyBp3iLPSdEouQ4SKfOgZOhi8nzweEU3YlKuumGqsuyol1MTFC9LnHv65ILEKAMTiaQ44g/ZAXwlUWbxQ6dhqgsS4nhiJ7630SyyassODh5+OY9+8/vuUfk2xZJQfHWmK9Q/AozvjeJ7GWhC0hIVvDt9ef3zNt9fcFPiWwsyQVWzsVvoM3afIY3SWxbDgUvFAwib29vr6+kR/BFH+Yn06BTIK5gRXNIJZoUhmG75JYOxipx5Cb7wCS+Z3TCo7rtRorhWCOPj+j37WIReii40so6EEIcuCELfm37RorWcfq0YTS3XRJYoFbKK9DLIL3me7MKUBMymRQ4Nghqjc2FCS2uQ9i8YJh6Gv3M7Imb3q5q8vPIxYvrMhVUVbwivRiM0Ep4MaQ1w3y8Me/TBMJek21xesaMs0CYq0ME4k6uLGFWYBhrEot76ZRqwFp3Q3d6TNNCpGZO+i+Yrmu4QQzKwqR0f2oe11i8bogGmgRLcktcZejMUoH+dBJVeGfRThSQ7yeSDU4XwrIm+mhOrGc7ULDJBCoWcAnbUGmtvAdq68WmBVjdxJI3phDRlY0w9hn5WNdEm6dZX9aagaI3f5y5C9E2gYc6r51rElR3QsxWOawrpdrIqu6rQzmkR/yopHwtUuVBfUdQ8foItxHiA/953mgzIq1bmxP++uRP+aSTwnhfqJK60FCYApYaPIpc6Ef7YKNWnrhw1CeuX1rjkUv9KSNXU2AGTPSEcHFJqnrF2NcqtWfzqrukRjKtqr0rd1oOw65RPkkZRNJxqfFYzaZSEvLl5aDjWvTXVQRy+oUS4myBuC+E4CQpPgu/nA1Lq37pLruN8IwttWpsgksS5qzXJIxtCTLCjbKVLVjqpYMZdVVNn3LWjsUqQvJkOfS0rI2G8WllboXPXOnG9xGSYo8b7w4Qeh5zxIudrKZujOWUvdF2youe2JZO8nxPC9c5OB7XpQUP0i6aiazlp8JSRugbBIhI8/zj8vfeqOEqtPyHvkPsbB66V/lCbYAAAAASUVORK5CYII=">
            <a:extLst>
              <a:ext uri="{FF2B5EF4-FFF2-40B4-BE49-F238E27FC236}">
                <a16:creationId xmlns:a16="http://schemas.microsoft.com/office/drawing/2014/main" id="{A4130D9C-3608-46CE-ABCA-0B698C9779C8}"/>
              </a:ext>
            </a:extLst>
          </p:cNvPr>
          <p:cNvSpPr>
            <a:spLocks noChangeAspect="1" noChangeArrowheads="1"/>
          </p:cNvSpPr>
          <p:nvPr/>
        </p:nvSpPr>
        <p:spPr bwMode="auto">
          <a:xfrm>
            <a:off x="9294813"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r" rtl="1" eaLnBrk="1" hangingPunct="1">
              <a:spcBef>
                <a:spcPct val="0"/>
              </a:spcBef>
              <a:buFontTx/>
              <a:buNone/>
              <a:defRPr/>
            </a:pPr>
            <a:endParaRPr lang="en-US" altLang="en-US" sz="1801">
              <a:latin typeface="Arial" panose="020B0604020202020204" pitchFamily="34" charset="0"/>
            </a:endParaRPr>
          </a:p>
        </p:txBody>
      </p:sp>
      <p:sp>
        <p:nvSpPr>
          <p:cNvPr id="14343" name="AutoShape 11" descr="data:image/png;base64,iVBORw0KGgoAAAANSUhEUgAAAlgAAABGCAMAAAAn+xosAAAAsVBMVEX///85K2EAt802KF8zJF0xIVwwH1x3bpHv7vIwIFu9uMkpFFiqpbna1+A0JF82J18tG1oqF1iWj6mgnLD5+ftoXoTl5OpIPG1vZ4mzrsHLyNXGw9Lf3eWDe5o/MWVbUHpPQ3KTjqSdl6+QiKRDNmlhV4AjDFT1/f7z8vWHgJ5eU37W8/a1scGa4OklvtLL7fKB1+Pm+Pqv5+581uJQQ3U6xNYcAFFczNtVSneU3ed6c5EEMR51AAALVElEQVR4nO1daWOqOhMuAgFRVhURF3gRPNj6np7es1yP//+H3QDWKhMgwaUVeb61SCbLwySZmUyenk4g26o73QysteREz57v+4sE3AeSP0P8/+h55OzWQV9x1ZkdP7FgiGUo/WA9dxzJZnlvOXLmaysRySixSZBneIRw7yUDtPX98HR4sgHy/W0UOdJ+eOTzBMbJcA2W0gjzYcwtjiVxY99/TgVNpqpqD+HLQ1zdTTAfPfshp4kJBIHXeQyOBPx/XdeF7JcaN95GznowVe3KJsQzZelsxzzKRIghE7EchF/BQHy4dZabc3pMnRdgN61bZLwGZbn1KwiLt2fuYO1EfsjvB0jXS8dn31f6wo+ced+dkca9FJgUSrCLtplALI8gLRWk7WngjebB9CBHVqeYUVutZyIxrSuxqmXAhQtC1zCNheescQsKGzBbe5qJNP0ggh+zEUs7vKhryETeTmXsq0NRktklwxjXVYZyaOTKWik1i8rXdoaHKBqjntHVBJ11gPDoaF2jh8bpsFOyK1Yn69EYpZygFJjQQDRMLAeTAH/z0p+egd9mrG1RE7rGarUpqq1iCrkX6hIrg97rM7x+jGmupCPULlMe50fAuBCx1HSI2L/4XGdrorEyaZTorC+NVyaqKZHHJPgjYWIJ1b9lApoUVVjJD+eZxOJQXRJsixvNVqcjyL+uRqzeJcYlQyWx4k2EkHgmi8UHJZZiltV/Wa/QZhBr6qELEOJBiTUsUVh4gl3MapV6xanwdsQa9C5Chwcl1qR8oLpOrVKboLGsC0l6TGLZfsVWpVfLTNAAjTXVzt0h7PGYxAqMihaIEqvJJ4Hs3z2xni/FhYcklhxWfpZmHSvp/U+F6p9LSXlIYq1RZROEqIaV9P6nwkpVTo1HJNYMmBp0aLUxCttQjHvQWHwZsYbOxaiQEMsxxDIQzK966Qti72sTCygsfSuByVFfsK+ybqqxyoegEAiVECvObWpSh3A9IEysQCoH7HRvV/qCU7hA+QrEUoG6F9WnAGgxY8Bc8i0X7/rSqomSDpdPu1dcq/VBYQoE+tGo60f5CsQajsRcGV2JpGx4ndmxc8up0Kizba2CfarLjf9dQcYRRoBY7B/zHl+AWNN8a3guiZCAy1aD2bFzy6kQXSMeLafMUUssBgBnTneX/Fs2gMoKWUNybqmxWmKd4POJpazyQ2Rm/IEqC+0Yy241FhuaRKx4m3fmdNfZExm6eTRGx06rsdjQJGJN4O7vffsyAI+EEVvhLbHY0CBiQbWUbAkz2NDRs2Jz7LRTIRsaRCwrv5DiFx8rdGjLEjym4Ws1FhuaQ6wZOCiC1h9PZe5Mx06rsdjQHGKtu3nx+rFJwQLOaX3LcsCs1VhsaAyxoPe5e2JRsAkqK2AovyUWGxpDrF1eYXGrUxsotGXxiEFl3XQqtGO5Gox+nxyxhJ3LBJXiwPIxrkss16bHDFSFhVhu3kmYxnYcgxCyzHJi55Yai/cosGU0xOV8hcmpYBZwi7EnBSq1Lr0msfDIGfRAcNwZiOXkicVreacN3BjC3xTjpmEzFKErAmKMg5XPjHjneV00ULShVJTXJdZ5YCDWFCzNkZT/DaQGh+bUEr5coJ/ASKx8PFY9CKuI7mNsCLF+5TstC2s4RZ+gsqjnk7sn1vBCwcTigqrPmkEsBa5/CboohhtDesfOl4t5ZyXWxWLeBaokQo0gFvQ+cwZJYUNbFke9Url7jfXkgtiPmjBoFhCNIFYfDE2X2HZCkIMeUsq4f431BBV2TYgUk2ETiEUyJJCjsoE7keNMSiH3r7Eud/7LsKqFNYFYsMO6YEuYwYYbQ96ns/s1gFhyabYUBuhetc2hAcSygYGGtCXMQPhoKR07DZgKn1xoK6wFniJjTwOINQfOnGKLOiHIgQ+p8ho1QGNhURy6yDpLrJZ9/8SCRwmPwxq+vb2+vrx9O/wdABYe4pfL0QSNhbX7nAMHS2rAKMwXesD9E2sObAgfYQ0vP393Evz7923/H0IoKdejUVk31VhdVI1evQTQ6jLUDJRlSWZAbmSqlw/XJZZG0UEHQIcLDbFcaJt6D2t4+bfzgR97rUXYGHZpTuzcklhaMKhGUC8zYSJQGcxHozELwtzIVG8LrxzdMKOHWi+6IQI7nfewhn86J/j9kv6XlJeNJhXbTcNmrnES+iyo+fP5lW98nXisp1rxWAoIl+H5TGHleNXpfM+YBQ/scMKoeiTvPtDvLOSIJRSYc47wdYhVL9BvDG2jWaNf87zCzEpnQ1JmNlTNkbuPeT8LD0csmMh2vyX89hsSq/MzfacPV1m6X6mybpltpiXWCT6BWATn3/5ozv8JvOp00skwXhBUVrWodip8IGLBCKskH1YCksLCW8P0WQDWZZweVo1lOxU+ELFkuMISM9PBG5FXnd/pKotkyzKrLDOtxnogYi2h0V3LrDtgS3g8F5I8hjpXYRZqNdbjEMuGNtX3OCzyEqvTeU2fEjTdybFpElqN9TjEAmefP7I1/C0lFsmWVRwRkaHdFT4MsQg+tkOke7nGeooJR6HE8vD3dip8FGINJWh0P5wTLFhj7Y3vWGURrhlYlTp22qnwCGL1Sd/7JRbhGtWPozmlu8In8iqr3LHTaqzjCn62E/qaxAI157jexzKJbMf6eXgeEFRWr4wpUGNp682EDQqRuXfohP7ksJmrEkuBzDjO1kCeC18Ozwk2+/JUbHDxzokmG3ohMbweEkugCZshouxmiml9uP3T3jI/N9DvqsSCc9nJvo7oK/xx9D7BaF/6IRIO6LNCJ5/bIG1CGHJeHONPSY+pPaYkICfI31ZPcYD8Xom1IYzGSbxeYXTDHjHB/K6TVUoKOBUyg55YdVF2lk29RExyBp3iLPSdEouQ4SKfOgZOhi8nzweEU3YlKuumGqsuyol1MTFC9LnHv65ILEKAMTiaQ44g/ZAXwlUWbxQ6dhqgsS4nhiJ7630SyyassODh5+OY9+8/vuUfk2xZJQfHWmK9Q/AozvjeJ7GWhC0hIVvDt9ef3zNt9fcFPiWwsyQVWzsVvoM3afIY3SWxbDgUvFAwib29vr6+kR/BFH+Yn06BTIK5gRXNIJZoUhmG75JYOxipx5Cb7wCS+Z3TCo7rtRorhWCOPj+j37WIReii40so6EEIcuCELfm37RorWcfq0YTS3XRJYoFbKK9DLIL3me7MKUBMymRQ4Nghqjc2FCS2uQ9i8YJh6Gv3M7Imb3q5q8vPIxYvrMhVUVbwivRiM0Ep4MaQ1w3y8Me/TBMJek21xesaMs0CYq0ME4k6uLGFWYBhrEot76ZRqwFp3Q3d6TNNCpGZO+i+Yrmu4QQzKwqR0f2oe11i8bogGmgRLcktcZejMUoH+dBJVeGfRThSQ7yeSDU4XwrIm+mhOrGc7ULDJBCoWcAnbUGmtvAdq68WmBVjdxJI3phDRlY0w9hn5WNdEm6dZX9aagaI3f5y5C9E2gYc6r51rElR3QsxWOawrpdrIqu6rQzmkR/yopHwtUuVBfUdQ8foItxHiA/953mgzIq1bmxP++uRP+aSTwnhfqJK60FCYApYaPIpc6Ef7YKNWnrhw1CeuX1rjkUv9KSNXU2AGTPSEcHFJqnrF2NcqtWfzqrukRjKtqr0rd1oOw65RPkkZRNJxqfFYzaZSEvLl5aDjWvTXVQRy+oUS4myBuC+E4CQpPgu/nA1Lq37pLruN8IwttWpsgksS5qzXJIxtCTLCjbKVLVjqpYMZdVVNn3LWjsUqQvJkOfS0rI2G8WllboXPXOnG9xGSYo8b7w4Qeh5zxIudrKZujOWUvdF2youe2JZO8nxPC9c5OB7XpQUP0i6aiazlp8JSRugbBIhI8/zj8vfeqOEqtPyHvkPsbB66V/lCbYAAAAASUVORK5CYII=">
            <a:extLst>
              <a:ext uri="{FF2B5EF4-FFF2-40B4-BE49-F238E27FC236}">
                <a16:creationId xmlns:a16="http://schemas.microsoft.com/office/drawing/2014/main" id="{B6AD7E66-69C8-401D-A7C1-FE1252DA432C}"/>
              </a:ext>
            </a:extLst>
          </p:cNvPr>
          <p:cNvSpPr>
            <a:spLocks noChangeAspect="1" noChangeArrowheads="1"/>
          </p:cNvSpPr>
          <p:nvPr/>
        </p:nvSpPr>
        <p:spPr bwMode="auto">
          <a:xfrm>
            <a:off x="9447213"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r" rtl="1" eaLnBrk="1" hangingPunct="1">
              <a:spcBef>
                <a:spcPct val="0"/>
              </a:spcBef>
              <a:buFontTx/>
              <a:buNone/>
              <a:defRPr/>
            </a:pPr>
            <a:endParaRPr lang="en-US" altLang="en-US" sz="1801">
              <a:latin typeface="Arial" panose="020B0604020202020204" pitchFamily="34" charset="0"/>
            </a:endParaRPr>
          </a:p>
        </p:txBody>
      </p:sp>
      <p:sp>
        <p:nvSpPr>
          <p:cNvPr id="2" name="TextBox 4">
            <a:extLst>
              <a:ext uri="{FF2B5EF4-FFF2-40B4-BE49-F238E27FC236}">
                <a16:creationId xmlns:a16="http://schemas.microsoft.com/office/drawing/2014/main" id="{FE36DD6A-6395-4342-B61B-E1A72D923844}"/>
              </a:ext>
            </a:extLst>
          </p:cNvPr>
          <p:cNvSpPr txBox="1">
            <a:spLocks noChangeArrowheads="1"/>
          </p:cNvSpPr>
          <p:nvPr/>
        </p:nvSpPr>
        <p:spPr bwMode="auto">
          <a:xfrm>
            <a:off x="0" y="4293251"/>
            <a:ext cx="37877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en-US" sz="1100" dirty="0">
                <a:latin typeface="Arial" panose="020B0604020202020204" pitchFamily="34" charset="0"/>
              </a:rPr>
              <a:t>Roy Ben Hayun</a:t>
            </a:r>
          </a:p>
          <a:p>
            <a:pPr eaLnBrk="1" hangingPunct="1">
              <a:spcBef>
                <a:spcPct val="0"/>
              </a:spcBef>
              <a:buFontTx/>
              <a:buNone/>
            </a:pPr>
            <a:r>
              <a:rPr lang="en-US" altLang="en-US" sz="1100" dirty="0">
                <a:latin typeface="Arial" panose="020B0604020202020204" pitchFamily="34" charset="0"/>
              </a:rPr>
              <a:t>LinkedIn: </a:t>
            </a:r>
            <a:r>
              <a:rPr lang="en-US" altLang="en-US" sz="1100" dirty="0">
                <a:latin typeface="Arial" panose="020B0604020202020204" pitchFamily="34" charset="0"/>
                <a:hlinkClick r:id="rId3"/>
              </a:rPr>
              <a:t>http://il.linkedin.com/in/roybenhayun</a:t>
            </a:r>
            <a:endParaRPr lang="en-US" altLang="en-US" sz="1100" dirty="0">
              <a:latin typeface="Arial" panose="020B0604020202020204" pitchFamily="34" charset="0"/>
            </a:endParaRPr>
          </a:p>
          <a:p>
            <a:pPr eaLnBrk="1" hangingPunct="1">
              <a:spcBef>
                <a:spcPct val="0"/>
              </a:spcBef>
              <a:buFontTx/>
              <a:buNone/>
            </a:pPr>
            <a:r>
              <a:rPr lang="en-US" altLang="en-US" sz="1100" dirty="0">
                <a:latin typeface="Arial" panose="020B0604020202020204" pitchFamily="34" charset="0"/>
              </a:rPr>
              <a:t>Email: </a:t>
            </a:r>
            <a:r>
              <a:rPr lang="en-US" altLang="en-US" sz="1100" dirty="0" err="1">
                <a:latin typeface="Arial" panose="020B0604020202020204" pitchFamily="34" charset="0"/>
                <a:hlinkClick r:id="rId4"/>
              </a:rPr>
              <a:t>roy.ben.hayun@climate-eyes.earth</a:t>
            </a:r>
            <a:r>
              <a:rPr lang="en-US" altLang="en-US" sz="1100" dirty="0">
                <a:latin typeface="Arial" panose="020B0604020202020204" pitchFamily="34" charset="0"/>
              </a:rPr>
              <a:t> </a:t>
            </a:r>
          </a:p>
        </p:txBody>
      </p:sp>
      <p:pic>
        <p:nvPicPr>
          <p:cNvPr id="4" name="Picture 3"/>
          <p:cNvPicPr>
            <a:picLocks noChangeAspect="1"/>
          </p:cNvPicPr>
          <p:nvPr/>
        </p:nvPicPr>
        <p:blipFill>
          <a:blip r:embed="rId5"/>
          <a:stretch>
            <a:fillRect/>
          </a:stretch>
        </p:blipFill>
        <p:spPr>
          <a:xfrm>
            <a:off x="3028282" y="4335355"/>
            <a:ext cx="2284413" cy="595667"/>
          </a:xfrm>
          <a:prstGeom prst="rect">
            <a:avLst/>
          </a:prstGeom>
        </p:spPr>
      </p:pic>
      <p:pic>
        <p:nvPicPr>
          <p:cNvPr id="5" name="Picture 4"/>
          <p:cNvPicPr>
            <a:picLocks noChangeAspect="1"/>
          </p:cNvPicPr>
          <p:nvPr/>
        </p:nvPicPr>
        <p:blipFill>
          <a:blip r:embed="rId6"/>
          <a:stretch>
            <a:fillRect/>
          </a:stretch>
        </p:blipFill>
        <p:spPr>
          <a:xfrm>
            <a:off x="1893887" y="877673"/>
            <a:ext cx="2424682" cy="1832203"/>
          </a:xfrm>
          <a:prstGeom prst="rect">
            <a:avLst/>
          </a:prstGeom>
        </p:spPr>
      </p:pic>
      <p:pic>
        <p:nvPicPr>
          <p:cNvPr id="6" name="Picture 5"/>
          <p:cNvPicPr>
            <a:picLocks noChangeAspect="1"/>
          </p:cNvPicPr>
          <p:nvPr/>
        </p:nvPicPr>
        <p:blipFill>
          <a:blip r:embed="rId7"/>
          <a:stretch>
            <a:fillRect/>
          </a:stretch>
        </p:blipFill>
        <p:spPr>
          <a:xfrm>
            <a:off x="5126132" y="848444"/>
            <a:ext cx="2525650" cy="1886578"/>
          </a:xfrm>
          <a:prstGeom prst="rect">
            <a:avLst/>
          </a:prstGeom>
        </p:spPr>
      </p:pic>
      <p:pic>
        <p:nvPicPr>
          <p:cNvPr id="7" name="Picture 6"/>
          <p:cNvPicPr>
            <a:picLocks noChangeAspect="1"/>
          </p:cNvPicPr>
          <p:nvPr/>
        </p:nvPicPr>
        <p:blipFill>
          <a:blip r:embed="rId8"/>
          <a:stretch>
            <a:fillRect/>
          </a:stretch>
        </p:blipFill>
        <p:spPr>
          <a:xfrm>
            <a:off x="1400669" y="2913644"/>
            <a:ext cx="3010424" cy="1311837"/>
          </a:xfrm>
          <a:prstGeom prst="rect">
            <a:avLst/>
          </a:prstGeom>
        </p:spPr>
      </p:pic>
      <p:pic>
        <p:nvPicPr>
          <p:cNvPr id="10" name="Picture 9"/>
          <p:cNvPicPr>
            <a:picLocks noChangeAspect="1"/>
          </p:cNvPicPr>
          <p:nvPr/>
        </p:nvPicPr>
        <p:blipFill>
          <a:blip r:embed="rId9"/>
          <a:stretch>
            <a:fillRect/>
          </a:stretch>
        </p:blipFill>
        <p:spPr>
          <a:xfrm>
            <a:off x="4648200" y="2981365"/>
            <a:ext cx="4139061" cy="101479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overview</a:t>
            </a:r>
            <a:endParaRPr lang="he-IL" dirty="0"/>
          </a:p>
        </p:txBody>
      </p:sp>
      <p:pic>
        <p:nvPicPr>
          <p:cNvPr id="4" name="Picture 3"/>
          <p:cNvPicPr>
            <a:picLocks noChangeAspect="1"/>
          </p:cNvPicPr>
          <p:nvPr/>
        </p:nvPicPr>
        <p:blipFill>
          <a:blip r:embed="rId2"/>
          <a:stretch>
            <a:fillRect/>
          </a:stretch>
        </p:blipFill>
        <p:spPr>
          <a:xfrm>
            <a:off x="2647054" y="1574425"/>
            <a:ext cx="935820" cy="1224388"/>
          </a:xfrm>
          <a:prstGeom prst="rect">
            <a:avLst/>
          </a:prstGeom>
        </p:spPr>
      </p:pic>
      <p:pic>
        <p:nvPicPr>
          <p:cNvPr id="5" name="Picture 4"/>
          <p:cNvPicPr>
            <a:picLocks noChangeAspect="1"/>
          </p:cNvPicPr>
          <p:nvPr/>
        </p:nvPicPr>
        <p:blipFill>
          <a:blip r:embed="rId3"/>
          <a:stretch>
            <a:fillRect/>
          </a:stretch>
        </p:blipFill>
        <p:spPr>
          <a:xfrm>
            <a:off x="4812024" y="2591358"/>
            <a:ext cx="1438814" cy="1118286"/>
          </a:xfrm>
          <a:prstGeom prst="rect">
            <a:avLst/>
          </a:prstGeom>
        </p:spPr>
      </p:pic>
      <p:pic>
        <p:nvPicPr>
          <p:cNvPr id="6" name="Picture 5"/>
          <p:cNvPicPr>
            <a:picLocks noChangeAspect="1"/>
          </p:cNvPicPr>
          <p:nvPr/>
        </p:nvPicPr>
        <p:blipFill>
          <a:blip r:embed="rId4"/>
          <a:stretch>
            <a:fillRect/>
          </a:stretch>
        </p:blipFill>
        <p:spPr>
          <a:xfrm>
            <a:off x="5131381" y="361950"/>
            <a:ext cx="800100" cy="771525"/>
          </a:xfrm>
          <a:prstGeom prst="rect">
            <a:avLst/>
          </a:prstGeom>
        </p:spPr>
      </p:pic>
      <p:pic>
        <p:nvPicPr>
          <p:cNvPr id="7" name="Picture 6"/>
          <p:cNvPicPr>
            <a:picLocks noChangeAspect="1"/>
          </p:cNvPicPr>
          <p:nvPr/>
        </p:nvPicPr>
        <p:blipFill>
          <a:blip r:embed="rId5"/>
          <a:stretch>
            <a:fillRect/>
          </a:stretch>
        </p:blipFill>
        <p:spPr>
          <a:xfrm>
            <a:off x="7440259" y="2251804"/>
            <a:ext cx="1314450" cy="619125"/>
          </a:xfrm>
          <a:prstGeom prst="rect">
            <a:avLst/>
          </a:prstGeom>
        </p:spPr>
      </p:pic>
      <p:sp>
        <p:nvSpPr>
          <p:cNvPr id="10" name="Rectangle 9"/>
          <p:cNvSpPr/>
          <p:nvPr/>
        </p:nvSpPr>
        <p:spPr>
          <a:xfrm>
            <a:off x="4931400" y="1261721"/>
            <a:ext cx="1219200" cy="495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smtClean="0">
                <a:solidFill>
                  <a:schemeClr val="tx1"/>
                </a:solidFill>
              </a:rPr>
              <a:t>IMU node</a:t>
            </a:r>
            <a:endParaRPr lang="he-IL" sz="1600" dirty="0" smtClean="0">
              <a:solidFill>
                <a:schemeClr val="tx1"/>
              </a:solidFill>
            </a:endParaRPr>
          </a:p>
        </p:txBody>
      </p:sp>
      <p:sp>
        <p:nvSpPr>
          <p:cNvPr id="11" name="Rectangle 10"/>
          <p:cNvSpPr/>
          <p:nvPr/>
        </p:nvSpPr>
        <p:spPr>
          <a:xfrm>
            <a:off x="2359579" y="2893988"/>
            <a:ext cx="1219200" cy="495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smtClean="0">
                <a:solidFill>
                  <a:schemeClr val="tx1"/>
                </a:solidFill>
              </a:rPr>
              <a:t>ESC node</a:t>
            </a:r>
            <a:endParaRPr lang="he-IL" sz="1600" dirty="0" smtClean="0">
              <a:solidFill>
                <a:schemeClr val="tx1"/>
              </a:solidFill>
            </a:endParaRPr>
          </a:p>
        </p:txBody>
      </p:sp>
      <p:sp>
        <p:nvSpPr>
          <p:cNvPr id="12" name="Rectangle 11"/>
          <p:cNvSpPr/>
          <p:nvPr/>
        </p:nvSpPr>
        <p:spPr>
          <a:xfrm>
            <a:off x="4513962" y="4401165"/>
            <a:ext cx="2034938" cy="495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a:solidFill>
                  <a:schemeClr val="tx1"/>
                </a:solidFill>
              </a:rPr>
              <a:t>Control Setpoint node</a:t>
            </a:r>
            <a:endParaRPr lang="he-IL" sz="1600" dirty="0" smtClean="0">
              <a:solidFill>
                <a:schemeClr val="tx1"/>
              </a:solidFill>
            </a:endParaRPr>
          </a:p>
        </p:txBody>
      </p:sp>
      <p:cxnSp>
        <p:nvCxnSpPr>
          <p:cNvPr id="14" name="Straight Arrow Connector 13"/>
          <p:cNvCxnSpPr>
            <a:stCxn id="10" idx="2"/>
            <a:endCxn id="5" idx="0"/>
          </p:cNvCxnSpPr>
          <p:nvPr/>
        </p:nvCxnSpPr>
        <p:spPr>
          <a:xfrm flipH="1">
            <a:off x="5531431" y="1757020"/>
            <a:ext cx="9569" cy="8343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1"/>
            <a:endCxn id="11" idx="3"/>
          </p:cNvCxnSpPr>
          <p:nvPr/>
        </p:nvCxnSpPr>
        <p:spPr>
          <a:xfrm flipH="1" flipV="1">
            <a:off x="3578779" y="3141638"/>
            <a:ext cx="1233245" cy="88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620000" y="2909880"/>
            <a:ext cx="1219200" cy="495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smtClean="0">
                <a:solidFill>
                  <a:schemeClr val="tx1"/>
                </a:solidFill>
              </a:rPr>
              <a:t>Loihi node</a:t>
            </a:r>
            <a:endParaRPr lang="he-IL" sz="1600" dirty="0" smtClean="0">
              <a:solidFill>
                <a:schemeClr val="tx1"/>
              </a:solidFill>
            </a:endParaRPr>
          </a:p>
        </p:txBody>
      </p:sp>
      <p:sp>
        <p:nvSpPr>
          <p:cNvPr id="15" name="TextBox 14"/>
          <p:cNvSpPr txBox="1"/>
          <p:nvPr/>
        </p:nvSpPr>
        <p:spPr>
          <a:xfrm>
            <a:off x="5545119" y="1965109"/>
            <a:ext cx="1276311" cy="276999"/>
          </a:xfrm>
          <a:prstGeom prst="rect">
            <a:avLst/>
          </a:prstGeom>
          <a:noFill/>
        </p:spPr>
        <p:txBody>
          <a:bodyPr wrap="none" rtlCol="1">
            <a:spAutoFit/>
          </a:bodyPr>
          <a:lstStyle/>
          <a:p>
            <a:pPr algn="l" rtl="0"/>
            <a:r>
              <a:rPr lang="en-US" sz="1200" dirty="0" smtClean="0"/>
              <a:t>Current setpoint</a:t>
            </a:r>
            <a:endParaRPr lang="he-IL" sz="1200" dirty="0"/>
          </a:p>
        </p:txBody>
      </p:sp>
      <p:sp>
        <p:nvSpPr>
          <p:cNvPr id="23" name="TextBox 22"/>
          <p:cNvSpPr txBox="1"/>
          <p:nvPr/>
        </p:nvSpPr>
        <p:spPr>
          <a:xfrm>
            <a:off x="5545119" y="3965644"/>
            <a:ext cx="1276311" cy="276999"/>
          </a:xfrm>
          <a:prstGeom prst="rect">
            <a:avLst/>
          </a:prstGeom>
          <a:noFill/>
        </p:spPr>
        <p:txBody>
          <a:bodyPr wrap="none" rtlCol="1">
            <a:spAutoFit/>
          </a:bodyPr>
          <a:lstStyle/>
          <a:p>
            <a:pPr algn="l" rtl="0"/>
            <a:r>
              <a:rPr lang="en-US" sz="1200" dirty="0" smtClean="0"/>
              <a:t>Current setpoint</a:t>
            </a:r>
            <a:endParaRPr lang="he-IL" sz="1200" dirty="0"/>
          </a:p>
        </p:txBody>
      </p:sp>
      <p:cxnSp>
        <p:nvCxnSpPr>
          <p:cNvPr id="24" name="Straight Arrow Connector 23"/>
          <p:cNvCxnSpPr>
            <a:stCxn id="12" idx="0"/>
            <a:endCxn id="5" idx="2"/>
          </p:cNvCxnSpPr>
          <p:nvPr/>
        </p:nvCxnSpPr>
        <p:spPr>
          <a:xfrm flipV="1">
            <a:off x="5531431" y="3709644"/>
            <a:ext cx="0" cy="69152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3"/>
            <a:endCxn id="19" idx="1"/>
          </p:cNvCxnSpPr>
          <p:nvPr/>
        </p:nvCxnSpPr>
        <p:spPr>
          <a:xfrm>
            <a:off x="6250838" y="3150501"/>
            <a:ext cx="1369162" cy="702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389436" y="2865329"/>
            <a:ext cx="1276311" cy="276999"/>
          </a:xfrm>
          <a:prstGeom prst="rect">
            <a:avLst/>
          </a:prstGeom>
          <a:noFill/>
        </p:spPr>
        <p:txBody>
          <a:bodyPr wrap="none" rtlCol="1">
            <a:spAutoFit/>
          </a:bodyPr>
          <a:lstStyle/>
          <a:p>
            <a:pPr algn="l" rtl="0"/>
            <a:r>
              <a:rPr lang="en-US" sz="1200" dirty="0" smtClean="0"/>
              <a:t>Current setpoint</a:t>
            </a:r>
            <a:endParaRPr lang="he-IL" sz="1200" dirty="0"/>
          </a:p>
        </p:txBody>
      </p:sp>
      <p:sp>
        <p:nvSpPr>
          <p:cNvPr id="34" name="TextBox 33"/>
          <p:cNvSpPr txBox="1"/>
          <p:nvPr/>
        </p:nvSpPr>
        <p:spPr>
          <a:xfrm>
            <a:off x="6389436" y="3238233"/>
            <a:ext cx="1293944" cy="276999"/>
          </a:xfrm>
          <a:prstGeom prst="rect">
            <a:avLst/>
          </a:prstGeom>
          <a:noFill/>
        </p:spPr>
        <p:txBody>
          <a:bodyPr wrap="none" rtlCol="1">
            <a:spAutoFit/>
          </a:bodyPr>
          <a:lstStyle/>
          <a:p>
            <a:pPr algn="l" rtl="0"/>
            <a:r>
              <a:rPr lang="en-US" sz="1200" dirty="0" smtClean="0"/>
              <a:t>Motor command</a:t>
            </a:r>
            <a:endParaRPr lang="he-IL" sz="1200" dirty="0"/>
          </a:p>
        </p:txBody>
      </p:sp>
      <p:sp>
        <p:nvSpPr>
          <p:cNvPr id="35" name="Rectangle 34"/>
          <p:cNvSpPr/>
          <p:nvPr/>
        </p:nvSpPr>
        <p:spPr>
          <a:xfrm>
            <a:off x="228600" y="2909880"/>
            <a:ext cx="1219200" cy="495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smtClean="0">
                <a:solidFill>
                  <a:schemeClr val="tx1"/>
                </a:solidFill>
              </a:rPr>
              <a:t>Motors</a:t>
            </a:r>
            <a:endParaRPr lang="he-IL" sz="1600" dirty="0" smtClean="0">
              <a:solidFill>
                <a:schemeClr val="tx1"/>
              </a:solidFill>
            </a:endParaRPr>
          </a:p>
        </p:txBody>
      </p:sp>
      <p:pic>
        <p:nvPicPr>
          <p:cNvPr id="36" name="Picture 35"/>
          <p:cNvPicPr>
            <a:picLocks noChangeAspect="1"/>
          </p:cNvPicPr>
          <p:nvPr/>
        </p:nvPicPr>
        <p:blipFill>
          <a:blip r:embed="rId6"/>
          <a:stretch>
            <a:fillRect/>
          </a:stretch>
        </p:blipFill>
        <p:spPr>
          <a:xfrm>
            <a:off x="374034" y="1692931"/>
            <a:ext cx="1073766" cy="790575"/>
          </a:xfrm>
          <a:prstGeom prst="rect">
            <a:avLst/>
          </a:prstGeom>
        </p:spPr>
      </p:pic>
      <p:cxnSp>
        <p:nvCxnSpPr>
          <p:cNvPr id="39" name="Straight Arrow Connector 38"/>
          <p:cNvCxnSpPr>
            <a:stCxn id="11" idx="1"/>
            <a:endCxn id="35" idx="3"/>
          </p:cNvCxnSpPr>
          <p:nvPr/>
        </p:nvCxnSpPr>
        <p:spPr>
          <a:xfrm flipH="1">
            <a:off x="1447800" y="3141638"/>
            <a:ext cx="911779" cy="158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7"/>
          <a:stretch>
            <a:fillRect/>
          </a:stretch>
        </p:blipFill>
        <p:spPr>
          <a:xfrm>
            <a:off x="963102" y="3636937"/>
            <a:ext cx="2181698" cy="12290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04547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921694" y="780797"/>
            <a:ext cx="5059007" cy="3956700"/>
          </a:xfrm>
          <a:prstGeom prst="rect">
            <a:avLst/>
          </a:prstGeom>
        </p:spPr>
      </p:pic>
      <p:sp>
        <p:nvSpPr>
          <p:cNvPr id="2" name="Title 1"/>
          <p:cNvSpPr>
            <a:spLocks noGrp="1"/>
          </p:cNvSpPr>
          <p:nvPr>
            <p:ph type="title"/>
          </p:nvPr>
        </p:nvSpPr>
        <p:spPr/>
        <p:txBody>
          <a:bodyPr/>
          <a:lstStyle/>
          <a:p>
            <a:r>
              <a:rPr lang="en-US" dirty="0" smtClean="0"/>
              <a:t>Baseline work: </a:t>
            </a:r>
            <a:r>
              <a:rPr lang="en-US" dirty="0" smtClean="0"/>
              <a:t>existing neuromorphic PID </a:t>
            </a:r>
            <a:r>
              <a:rPr lang="en-US" dirty="0" smtClean="0"/>
              <a:t>Controller</a:t>
            </a:r>
            <a:endParaRPr lang="he-IL" dirty="0"/>
          </a:p>
        </p:txBody>
      </p:sp>
      <p:sp>
        <p:nvSpPr>
          <p:cNvPr id="6" name="Rectangular Callout 5"/>
          <p:cNvSpPr/>
          <p:nvPr/>
        </p:nvSpPr>
        <p:spPr>
          <a:xfrm>
            <a:off x="3483232" y="3520740"/>
            <a:ext cx="1828799" cy="826294"/>
          </a:xfrm>
          <a:prstGeom prst="wedgeRectCallout">
            <a:avLst>
              <a:gd name="adj1" fmla="val 49887"/>
              <a:gd name="adj2" fmla="val -12765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tx1"/>
                </a:solidFill>
              </a:rPr>
              <a:t>e(t)</a:t>
            </a:r>
          </a:p>
          <a:p>
            <a:r>
              <a:rPr lang="en-US" sz="1400" dirty="0">
                <a:solidFill>
                  <a:schemeClr val="tx1"/>
                </a:solidFill>
              </a:rPr>
              <a:t>subtracting</a:t>
            </a:r>
            <a:r>
              <a:rPr lang="en-US" sz="1400" dirty="0" smtClean="0">
                <a:solidFill>
                  <a:schemeClr val="tx1"/>
                </a:solidFill>
              </a:rPr>
              <a:t> control from sensory </a:t>
            </a:r>
            <a:r>
              <a:rPr lang="en-US" sz="1400" dirty="0">
                <a:solidFill>
                  <a:schemeClr val="tx1"/>
                </a:solidFill>
              </a:rPr>
              <a:t>feedback</a:t>
            </a:r>
            <a:endParaRPr lang="he-IL" sz="1400" dirty="0" smtClean="0">
              <a:solidFill>
                <a:schemeClr val="tx1"/>
              </a:solidFill>
            </a:endParaRPr>
          </a:p>
        </p:txBody>
      </p:sp>
      <p:sp>
        <p:nvSpPr>
          <p:cNvPr id="7" name="Rectangular Callout 6"/>
          <p:cNvSpPr/>
          <p:nvPr/>
        </p:nvSpPr>
        <p:spPr>
          <a:xfrm>
            <a:off x="7116095" y="1364456"/>
            <a:ext cx="2027905" cy="826294"/>
          </a:xfrm>
          <a:prstGeom prst="wedgeRectCallout">
            <a:avLst>
              <a:gd name="adj1" fmla="val -72049"/>
              <a:gd name="adj2" fmla="val 6226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err="1" smtClean="0">
                <a:solidFill>
                  <a:schemeClr val="tx1"/>
                </a:solidFill>
              </a:rPr>
              <a:t>i</a:t>
            </a:r>
            <a:r>
              <a:rPr lang="en-US" sz="1400" dirty="0" smtClean="0">
                <a:solidFill>
                  <a:schemeClr val="tx1"/>
                </a:solidFill>
              </a:rPr>
              <a:t>(t)</a:t>
            </a:r>
          </a:p>
          <a:p>
            <a:r>
              <a:rPr lang="en-US" sz="1400" dirty="0" smtClean="0">
                <a:solidFill>
                  <a:schemeClr val="tx1"/>
                </a:solidFill>
              </a:rPr>
              <a:t>adding current </a:t>
            </a:r>
            <a:r>
              <a:rPr lang="en-US" sz="1400" dirty="0">
                <a:solidFill>
                  <a:schemeClr val="tx1"/>
                </a:solidFill>
              </a:rPr>
              <a:t>error with </a:t>
            </a:r>
            <a:r>
              <a:rPr lang="en-US" sz="1400" dirty="0" smtClean="0">
                <a:solidFill>
                  <a:schemeClr val="tx1"/>
                </a:solidFill>
              </a:rPr>
              <a:t>last </a:t>
            </a:r>
            <a:r>
              <a:rPr lang="en-US" sz="1400" dirty="0">
                <a:solidFill>
                  <a:schemeClr val="tx1"/>
                </a:solidFill>
              </a:rPr>
              <a:t>integrated error</a:t>
            </a:r>
            <a:endParaRPr lang="he-IL" sz="1400" dirty="0" smtClean="0">
              <a:solidFill>
                <a:schemeClr val="tx1"/>
              </a:solidFill>
            </a:endParaRPr>
          </a:p>
        </p:txBody>
      </p:sp>
      <p:sp>
        <p:nvSpPr>
          <p:cNvPr id="8" name="Rectangular Callout 7"/>
          <p:cNvSpPr/>
          <p:nvPr/>
        </p:nvSpPr>
        <p:spPr>
          <a:xfrm>
            <a:off x="7116095" y="3538473"/>
            <a:ext cx="2027905" cy="826294"/>
          </a:xfrm>
          <a:prstGeom prst="wedgeRectCallout">
            <a:avLst>
              <a:gd name="adj1" fmla="val -70830"/>
              <a:gd name="adj2" fmla="val 1740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tx1"/>
                </a:solidFill>
              </a:rPr>
              <a:t>d(t)</a:t>
            </a:r>
          </a:p>
          <a:p>
            <a:r>
              <a:rPr lang="en-US" sz="1400" dirty="0" smtClean="0">
                <a:solidFill>
                  <a:schemeClr val="tx1"/>
                </a:solidFill>
              </a:rPr>
              <a:t>subtracting delayed </a:t>
            </a:r>
            <a:r>
              <a:rPr lang="en-US" sz="1400" dirty="0">
                <a:solidFill>
                  <a:schemeClr val="tx1"/>
                </a:solidFill>
              </a:rPr>
              <a:t>error </a:t>
            </a:r>
            <a:r>
              <a:rPr lang="en-US" sz="1400" dirty="0" smtClean="0">
                <a:solidFill>
                  <a:schemeClr val="tx1"/>
                </a:solidFill>
              </a:rPr>
              <a:t>from current </a:t>
            </a:r>
            <a:r>
              <a:rPr lang="en-US" sz="1400" dirty="0">
                <a:solidFill>
                  <a:schemeClr val="tx1"/>
                </a:solidFill>
              </a:rPr>
              <a:t>error signal.</a:t>
            </a:r>
            <a:endParaRPr lang="he-IL" sz="1400" dirty="0" smtClean="0">
              <a:solidFill>
                <a:schemeClr val="tx1"/>
              </a:solidFill>
            </a:endParaRPr>
          </a:p>
        </p:txBody>
      </p:sp>
      <p:pic>
        <p:nvPicPr>
          <p:cNvPr id="9" name="Picture 8"/>
          <p:cNvPicPr>
            <a:picLocks noChangeAspect="1"/>
          </p:cNvPicPr>
          <p:nvPr/>
        </p:nvPicPr>
        <p:blipFill>
          <a:blip r:embed="rId4"/>
          <a:stretch>
            <a:fillRect/>
          </a:stretch>
        </p:blipFill>
        <p:spPr>
          <a:xfrm>
            <a:off x="267657" y="1126008"/>
            <a:ext cx="3020285" cy="1521941"/>
          </a:xfrm>
          <a:prstGeom prst="rect">
            <a:avLst/>
          </a:prstGeom>
        </p:spPr>
      </p:pic>
      <p:pic>
        <p:nvPicPr>
          <p:cNvPr id="10" name="Picture 9"/>
          <p:cNvPicPr>
            <a:picLocks noChangeAspect="1"/>
          </p:cNvPicPr>
          <p:nvPr/>
        </p:nvPicPr>
        <p:blipFill>
          <a:blip r:embed="rId5"/>
          <a:stretch>
            <a:fillRect/>
          </a:stretch>
        </p:blipFill>
        <p:spPr>
          <a:xfrm>
            <a:off x="164749" y="3032910"/>
            <a:ext cx="3422321" cy="1654749"/>
          </a:xfrm>
          <a:prstGeom prst="rect">
            <a:avLst/>
          </a:prstGeom>
        </p:spPr>
      </p:pic>
      <p:sp>
        <p:nvSpPr>
          <p:cNvPr id="11" name="TextBox 10"/>
          <p:cNvSpPr txBox="1"/>
          <p:nvPr/>
        </p:nvSpPr>
        <p:spPr>
          <a:xfrm>
            <a:off x="4364251" y="2068210"/>
            <a:ext cx="415498" cy="276999"/>
          </a:xfrm>
          <a:prstGeom prst="rect">
            <a:avLst/>
          </a:prstGeom>
          <a:noFill/>
        </p:spPr>
        <p:txBody>
          <a:bodyPr wrap="none" rtlCol="1">
            <a:spAutoFit/>
          </a:bodyPr>
          <a:lstStyle/>
          <a:p>
            <a:pPr algn="l" rtl="0"/>
            <a:r>
              <a:rPr lang="en-US" sz="1200" dirty="0" smtClean="0"/>
              <a:t>EM</a:t>
            </a:r>
            <a:endParaRPr lang="he-IL" sz="1200" dirty="0"/>
          </a:p>
        </p:txBody>
      </p:sp>
      <p:sp>
        <p:nvSpPr>
          <p:cNvPr id="13" name="TextBox 12"/>
          <p:cNvSpPr txBox="1"/>
          <p:nvPr/>
        </p:nvSpPr>
        <p:spPr>
          <a:xfrm>
            <a:off x="5700787" y="2068210"/>
            <a:ext cx="356188" cy="276999"/>
          </a:xfrm>
          <a:prstGeom prst="rect">
            <a:avLst/>
          </a:prstGeom>
          <a:noFill/>
        </p:spPr>
        <p:txBody>
          <a:bodyPr wrap="none" rtlCol="1">
            <a:spAutoFit/>
          </a:bodyPr>
          <a:lstStyle/>
          <a:p>
            <a:pPr algn="l" rtl="0"/>
            <a:r>
              <a:rPr lang="en-US" sz="1200" dirty="0"/>
              <a:t>I</a:t>
            </a:r>
            <a:r>
              <a:rPr lang="en-US" sz="1200" dirty="0" smtClean="0"/>
              <a:t>M</a:t>
            </a:r>
            <a:endParaRPr lang="he-IL" sz="1200" dirty="0"/>
          </a:p>
        </p:txBody>
      </p:sp>
      <p:sp>
        <p:nvSpPr>
          <p:cNvPr id="14" name="TextBox 13"/>
          <p:cNvSpPr txBox="1"/>
          <p:nvPr/>
        </p:nvSpPr>
        <p:spPr>
          <a:xfrm>
            <a:off x="5700787" y="3520740"/>
            <a:ext cx="423514" cy="276999"/>
          </a:xfrm>
          <a:prstGeom prst="rect">
            <a:avLst/>
          </a:prstGeom>
          <a:noFill/>
        </p:spPr>
        <p:txBody>
          <a:bodyPr wrap="none" rtlCol="1">
            <a:spAutoFit/>
          </a:bodyPr>
          <a:lstStyle/>
          <a:p>
            <a:pPr algn="l" rtl="0"/>
            <a:r>
              <a:rPr lang="en-US" sz="1200" dirty="0"/>
              <a:t>D</a:t>
            </a:r>
            <a:r>
              <a:rPr lang="en-US" sz="1200" dirty="0" smtClean="0"/>
              <a:t>M</a:t>
            </a:r>
            <a:endParaRPr lang="he-IL" sz="1200" dirty="0"/>
          </a:p>
        </p:txBody>
      </p:sp>
      <p:sp>
        <p:nvSpPr>
          <p:cNvPr id="15" name="TextBox 14"/>
          <p:cNvSpPr txBox="1"/>
          <p:nvPr/>
        </p:nvSpPr>
        <p:spPr>
          <a:xfrm>
            <a:off x="6465977" y="1913751"/>
            <a:ext cx="287258" cy="276999"/>
          </a:xfrm>
          <a:prstGeom prst="rect">
            <a:avLst/>
          </a:prstGeom>
          <a:noFill/>
        </p:spPr>
        <p:txBody>
          <a:bodyPr wrap="none" rtlCol="1">
            <a:spAutoFit/>
          </a:bodyPr>
          <a:lstStyle/>
          <a:p>
            <a:pPr algn="l" rtl="0"/>
            <a:r>
              <a:rPr lang="en-US" sz="1200" b="1" dirty="0" smtClean="0"/>
              <a:t>P</a:t>
            </a:r>
            <a:endParaRPr lang="he-IL" sz="1200" b="1" dirty="0"/>
          </a:p>
        </p:txBody>
      </p:sp>
      <p:sp>
        <p:nvSpPr>
          <p:cNvPr id="16" name="TextBox 15"/>
          <p:cNvSpPr txBox="1"/>
          <p:nvPr/>
        </p:nvSpPr>
        <p:spPr>
          <a:xfrm>
            <a:off x="6461405" y="3028238"/>
            <a:ext cx="249105" cy="276999"/>
          </a:xfrm>
          <a:prstGeom prst="rect">
            <a:avLst/>
          </a:prstGeom>
          <a:noFill/>
        </p:spPr>
        <p:txBody>
          <a:bodyPr wrap="square" rtlCol="1">
            <a:spAutoFit/>
          </a:bodyPr>
          <a:lstStyle/>
          <a:p>
            <a:pPr algn="l" rtl="0"/>
            <a:r>
              <a:rPr lang="en-US" sz="1200" b="1" dirty="0" smtClean="0"/>
              <a:t>I</a:t>
            </a:r>
            <a:endParaRPr lang="he-IL" sz="1200" b="1" dirty="0"/>
          </a:p>
        </p:txBody>
      </p:sp>
      <p:sp>
        <p:nvSpPr>
          <p:cNvPr id="17" name="TextBox 16"/>
          <p:cNvSpPr txBox="1"/>
          <p:nvPr/>
        </p:nvSpPr>
        <p:spPr>
          <a:xfrm>
            <a:off x="6450018" y="4460498"/>
            <a:ext cx="295274" cy="276999"/>
          </a:xfrm>
          <a:prstGeom prst="rect">
            <a:avLst/>
          </a:prstGeom>
          <a:noFill/>
        </p:spPr>
        <p:txBody>
          <a:bodyPr wrap="none" rtlCol="1">
            <a:spAutoFit/>
          </a:bodyPr>
          <a:lstStyle/>
          <a:p>
            <a:pPr algn="l" rtl="0"/>
            <a:r>
              <a:rPr lang="en-US" sz="1200" b="1" dirty="0"/>
              <a:t>D</a:t>
            </a:r>
            <a:endParaRPr lang="he-IL" sz="1200" b="1" dirty="0"/>
          </a:p>
        </p:txBody>
      </p:sp>
    </p:spTree>
    <p:extLst>
      <p:ext uri="{BB962C8B-B14F-4D97-AF65-F5344CB8AC3E}">
        <p14:creationId xmlns:p14="http://schemas.microsoft.com/office/powerpoint/2010/main" val="2397909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19400" y="554934"/>
            <a:ext cx="4114800" cy="4226615"/>
          </a:xfrm>
          <a:prstGeom prst="rect">
            <a:avLst/>
          </a:prstGeom>
        </p:spPr>
      </p:pic>
      <p:sp>
        <p:nvSpPr>
          <p:cNvPr id="6" name="Rectangular Callout 5"/>
          <p:cNvSpPr/>
          <p:nvPr/>
        </p:nvSpPr>
        <p:spPr>
          <a:xfrm>
            <a:off x="238897" y="2952750"/>
            <a:ext cx="1989438" cy="1143000"/>
          </a:xfrm>
          <a:prstGeom prst="wedgeRectCallout">
            <a:avLst>
              <a:gd name="adj1" fmla="val 107315"/>
              <a:gd name="adj2" fmla="val -4168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solidFill>
                  <a:schemeClr val="tx1"/>
                </a:solidFill>
              </a:rPr>
              <a:t>1) </a:t>
            </a:r>
            <a:r>
              <a:rPr lang="en-US" sz="1400" dirty="0" smtClean="0">
                <a:solidFill>
                  <a:schemeClr val="tx1"/>
                </a:solidFill>
              </a:rPr>
              <a:t>The sensor </a:t>
            </a:r>
            <a:r>
              <a:rPr lang="en-US" sz="1400" dirty="0">
                <a:solidFill>
                  <a:schemeClr val="tx1"/>
                </a:solidFill>
              </a:rPr>
              <a:t>feedback (y) is subtracted from the setpoint (r) </a:t>
            </a:r>
            <a:r>
              <a:rPr lang="en-US" sz="1400" dirty="0" smtClean="0">
                <a:solidFill>
                  <a:schemeClr val="tx1"/>
                </a:solidFill>
              </a:rPr>
              <a:t>to obtain </a:t>
            </a:r>
            <a:r>
              <a:rPr lang="en-US" sz="1400" dirty="0">
                <a:solidFill>
                  <a:schemeClr val="tx1"/>
                </a:solidFill>
              </a:rPr>
              <a:t>the error value (e)</a:t>
            </a:r>
            <a:endParaRPr lang="he-IL" sz="1400" dirty="0" smtClean="0">
              <a:solidFill>
                <a:schemeClr val="tx1"/>
              </a:solidFill>
            </a:endParaRPr>
          </a:p>
        </p:txBody>
      </p:sp>
      <p:sp>
        <p:nvSpPr>
          <p:cNvPr id="7" name="Rectangular Callout 6"/>
          <p:cNvSpPr/>
          <p:nvPr/>
        </p:nvSpPr>
        <p:spPr>
          <a:xfrm>
            <a:off x="533400" y="1276350"/>
            <a:ext cx="2133600" cy="609600"/>
          </a:xfrm>
          <a:prstGeom prst="wedgeRectCallout">
            <a:avLst>
              <a:gd name="adj1" fmla="val 33800"/>
              <a:gd name="adj2" fmla="val 3426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tx1"/>
                </a:solidFill>
              </a:rPr>
              <a:t>index encodes input value One neuron each time</a:t>
            </a:r>
            <a:endParaRPr lang="he-IL" sz="1400" dirty="0" smtClean="0">
              <a:solidFill>
                <a:schemeClr val="tx1"/>
              </a:solidFill>
            </a:endParaRPr>
          </a:p>
        </p:txBody>
      </p:sp>
      <p:cxnSp>
        <p:nvCxnSpPr>
          <p:cNvPr id="9" name="Straight Arrow Connector 8"/>
          <p:cNvCxnSpPr>
            <a:stCxn id="7" idx="3"/>
          </p:cNvCxnSpPr>
          <p:nvPr/>
        </p:nvCxnSpPr>
        <p:spPr>
          <a:xfrm>
            <a:off x="2667000" y="1581150"/>
            <a:ext cx="9906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667000" y="1885950"/>
            <a:ext cx="3048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ular Callout 13"/>
          <p:cNvSpPr/>
          <p:nvPr/>
        </p:nvSpPr>
        <p:spPr>
          <a:xfrm>
            <a:off x="2380735" y="3669957"/>
            <a:ext cx="2275703" cy="1187792"/>
          </a:xfrm>
          <a:prstGeom prst="wedgeRectCallout">
            <a:avLst>
              <a:gd name="adj1" fmla="val 71911"/>
              <a:gd name="adj2" fmla="val 1994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solidFill>
                  <a:schemeClr val="tx1"/>
                </a:solidFill>
              </a:rPr>
              <a:t>2) the error on one time step </a:t>
            </a:r>
            <a:r>
              <a:rPr lang="en-US" sz="1400" dirty="0" smtClean="0">
                <a:solidFill>
                  <a:schemeClr val="tx1"/>
                </a:solidFill>
              </a:rPr>
              <a:t>is subtracted </a:t>
            </a:r>
            <a:r>
              <a:rPr lang="en-US" sz="1400" dirty="0">
                <a:solidFill>
                  <a:schemeClr val="tx1"/>
                </a:solidFill>
              </a:rPr>
              <a:t>from the error on the previous time step to </a:t>
            </a:r>
            <a:r>
              <a:rPr lang="en-US" sz="1400" dirty="0" smtClean="0">
                <a:solidFill>
                  <a:schemeClr val="tx1"/>
                </a:solidFill>
              </a:rPr>
              <a:t>obtain the </a:t>
            </a:r>
            <a:r>
              <a:rPr lang="en-US" sz="1400" dirty="0">
                <a:solidFill>
                  <a:schemeClr val="tx1"/>
                </a:solidFill>
              </a:rPr>
              <a:t>derivative term.</a:t>
            </a:r>
            <a:endParaRPr lang="he-IL" sz="1400" dirty="0" smtClean="0">
              <a:solidFill>
                <a:schemeClr val="tx1"/>
              </a:solidFill>
            </a:endParaRPr>
          </a:p>
        </p:txBody>
      </p:sp>
      <p:sp>
        <p:nvSpPr>
          <p:cNvPr id="15" name="Rectangular Callout 14"/>
          <p:cNvSpPr/>
          <p:nvPr/>
        </p:nvSpPr>
        <p:spPr>
          <a:xfrm>
            <a:off x="6934200" y="2568017"/>
            <a:ext cx="1837038" cy="769466"/>
          </a:xfrm>
          <a:prstGeom prst="wedgeRectCallout">
            <a:avLst>
              <a:gd name="adj1" fmla="val -88659"/>
              <a:gd name="adj2" fmla="val -5575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solidFill>
                  <a:schemeClr val="tx1"/>
                </a:solidFill>
              </a:rPr>
              <a:t>integration module computes </a:t>
            </a:r>
            <a:r>
              <a:rPr lang="en-US" sz="1400" dirty="0" smtClean="0">
                <a:solidFill>
                  <a:schemeClr val="tx1"/>
                </a:solidFill>
              </a:rPr>
              <a:t>the integral </a:t>
            </a:r>
            <a:r>
              <a:rPr lang="en-US" sz="1400" dirty="0">
                <a:solidFill>
                  <a:schemeClr val="tx1"/>
                </a:solidFill>
              </a:rPr>
              <a:t>of the error</a:t>
            </a:r>
            <a:endParaRPr lang="he-IL" sz="1400" dirty="0" smtClean="0">
              <a:solidFill>
                <a:schemeClr val="tx1"/>
              </a:solidFill>
            </a:endParaRPr>
          </a:p>
        </p:txBody>
      </p:sp>
      <p:sp>
        <p:nvSpPr>
          <p:cNvPr id="11" name="Title 6"/>
          <p:cNvSpPr>
            <a:spLocks noGrp="1"/>
          </p:cNvSpPr>
          <p:nvPr>
            <p:ph type="title"/>
          </p:nvPr>
        </p:nvSpPr>
        <p:spPr>
          <a:xfrm>
            <a:off x="457200" y="206375"/>
            <a:ext cx="8229600" cy="460375"/>
          </a:xfrm>
        </p:spPr>
        <p:txBody>
          <a:bodyPr/>
          <a:lstStyle/>
          <a:p>
            <a:r>
              <a:rPr lang="en-US" dirty="0"/>
              <a:t>Baseline work: </a:t>
            </a:r>
            <a:r>
              <a:rPr lang="en-US" dirty="0"/>
              <a:t>existing neuromorphic PID </a:t>
            </a:r>
            <a:r>
              <a:rPr lang="en-US" dirty="0"/>
              <a:t>Controller</a:t>
            </a:r>
            <a:endParaRPr lang="he-IL" dirty="0"/>
          </a:p>
        </p:txBody>
      </p:sp>
    </p:spTree>
    <p:extLst>
      <p:ext uri="{BB962C8B-B14F-4D97-AF65-F5344CB8AC3E}">
        <p14:creationId xmlns:p14="http://schemas.microsoft.com/office/powerpoint/2010/main" val="2415180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 </a:t>
            </a:r>
            <a:r>
              <a:rPr lang="en-US" dirty="0" smtClean="0"/>
              <a:t>and redesign of the PID Controller</a:t>
            </a:r>
            <a:endParaRPr lang="he-IL" dirty="0"/>
          </a:p>
        </p:txBody>
      </p:sp>
      <p:sp>
        <p:nvSpPr>
          <p:cNvPr id="3" name="Content Placeholder 2"/>
          <p:cNvSpPr>
            <a:spLocks noGrp="1"/>
          </p:cNvSpPr>
          <p:nvPr>
            <p:ph idx="1"/>
          </p:nvPr>
        </p:nvSpPr>
        <p:spPr/>
        <p:txBody>
          <a:bodyPr/>
          <a:lstStyle/>
          <a:p>
            <a:r>
              <a:rPr lang="en-US" dirty="0" smtClean="0"/>
              <a:t>Issues:</a:t>
            </a:r>
          </a:p>
          <a:p>
            <a:pPr lvl="1"/>
            <a:r>
              <a:rPr lang="en-US" dirty="0" smtClean="0"/>
              <a:t>Sensors </a:t>
            </a:r>
            <a:r>
              <a:rPr lang="en-US" dirty="0"/>
              <a:t>and host CPU delays</a:t>
            </a:r>
            <a:endParaRPr lang="en-US" dirty="0" smtClean="0"/>
          </a:p>
          <a:p>
            <a:pPr lvl="1"/>
            <a:r>
              <a:rPr lang="en-US" dirty="0" smtClean="0"/>
              <a:t>Long time-step duration</a:t>
            </a:r>
          </a:p>
          <a:p>
            <a:pPr lvl="1"/>
            <a:r>
              <a:rPr lang="en-US" dirty="0" smtClean="0"/>
              <a:t>Number of time-steps</a:t>
            </a:r>
          </a:p>
          <a:p>
            <a:pPr lvl="1"/>
            <a:r>
              <a:rPr lang="en-US" dirty="0" smtClean="0"/>
              <a:t>Two nested PID controllers</a:t>
            </a:r>
          </a:p>
          <a:p>
            <a:pPr lvl="1"/>
            <a:endParaRPr lang="en-US" dirty="0"/>
          </a:p>
          <a:p>
            <a:r>
              <a:rPr lang="en-US" dirty="0" smtClean="0"/>
              <a:t>Goals:</a:t>
            </a:r>
          </a:p>
          <a:p>
            <a:pPr lvl="1"/>
            <a:r>
              <a:rPr lang="en-US" dirty="0" smtClean="0"/>
              <a:t>Redesign I-path</a:t>
            </a:r>
          </a:p>
          <a:p>
            <a:pPr lvl="1"/>
            <a:r>
              <a:rPr lang="en-US" dirty="0" smtClean="0"/>
              <a:t>Simplify SNN</a:t>
            </a:r>
          </a:p>
          <a:p>
            <a:pPr lvl="1"/>
            <a:r>
              <a:rPr lang="en-US" dirty="0" smtClean="0"/>
              <a:t>Improve IO integration</a:t>
            </a:r>
            <a:endParaRPr lang="he-IL" dirty="0"/>
          </a:p>
        </p:txBody>
      </p:sp>
      <p:pic>
        <p:nvPicPr>
          <p:cNvPr id="4" name="Picture 3"/>
          <p:cNvPicPr>
            <a:picLocks noChangeAspect="1"/>
          </p:cNvPicPr>
          <p:nvPr/>
        </p:nvPicPr>
        <p:blipFill>
          <a:blip r:embed="rId3"/>
          <a:stretch>
            <a:fillRect/>
          </a:stretch>
        </p:blipFill>
        <p:spPr>
          <a:xfrm>
            <a:off x="4241800" y="895350"/>
            <a:ext cx="4876800" cy="2620211"/>
          </a:xfrm>
          <a:prstGeom prst="rect">
            <a:avLst/>
          </a:prstGeom>
        </p:spPr>
      </p:pic>
    </p:spTree>
    <p:extLst>
      <p:ext uri="{BB962C8B-B14F-4D97-AF65-F5344CB8AC3E}">
        <p14:creationId xmlns:p14="http://schemas.microsoft.com/office/powerpoint/2010/main" val="3583463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3200" y="1200150"/>
            <a:ext cx="3917576" cy="2895600"/>
          </a:xfrm>
          <a:prstGeom prst="rect">
            <a:avLst/>
          </a:prstGeom>
        </p:spPr>
      </p:pic>
      <p:sp>
        <p:nvSpPr>
          <p:cNvPr id="9" name="Rectangular Callout 8"/>
          <p:cNvSpPr/>
          <p:nvPr/>
        </p:nvSpPr>
        <p:spPr>
          <a:xfrm>
            <a:off x="1765956" y="4231183"/>
            <a:ext cx="2936032" cy="700711"/>
          </a:xfrm>
          <a:prstGeom prst="wedgeRectCallout">
            <a:avLst>
              <a:gd name="adj1" fmla="val 22587"/>
              <a:gd name="adj2" fmla="val -15599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smtClean="0">
                <a:solidFill>
                  <a:schemeClr val="tx1"/>
                </a:solidFill>
              </a:rPr>
              <a:t>3.</a:t>
            </a:r>
            <a:r>
              <a:rPr lang="en-US" sz="1400" dirty="0" smtClean="0">
                <a:solidFill>
                  <a:schemeClr val="tx1"/>
                </a:solidFill>
              </a:rPr>
              <a:t> c</a:t>
            </a:r>
            <a:r>
              <a:rPr lang="en-US" sz="1400" dirty="0">
                <a:solidFill>
                  <a:schemeClr val="tx1"/>
                </a:solidFill>
              </a:rPr>
              <a:t>+ and c− </a:t>
            </a:r>
            <a:r>
              <a:rPr lang="en-US" sz="1400" dirty="0" smtClean="0">
                <a:solidFill>
                  <a:schemeClr val="tx1"/>
                </a:solidFill>
              </a:rPr>
              <a:t>are counter </a:t>
            </a:r>
            <a:r>
              <a:rPr lang="en-US" sz="1400" dirty="0">
                <a:solidFill>
                  <a:schemeClr val="tx1"/>
                </a:solidFill>
              </a:rPr>
              <a:t>neurons </a:t>
            </a:r>
            <a:endParaRPr lang="en-US" sz="1400" dirty="0" smtClean="0">
              <a:solidFill>
                <a:schemeClr val="tx1"/>
              </a:solidFill>
            </a:endParaRPr>
          </a:p>
          <a:p>
            <a:r>
              <a:rPr lang="en-US" sz="1400" dirty="0" smtClean="0">
                <a:solidFill>
                  <a:schemeClr val="tx1"/>
                </a:solidFill>
              </a:rPr>
              <a:t>(High threshold, low leakage)</a:t>
            </a:r>
            <a:endParaRPr lang="en-US" sz="1400" dirty="0">
              <a:solidFill>
                <a:schemeClr val="tx1"/>
              </a:solidFill>
            </a:endParaRPr>
          </a:p>
          <a:p>
            <a:r>
              <a:rPr lang="en-US" sz="1400" dirty="0">
                <a:solidFill>
                  <a:schemeClr val="tx1"/>
                </a:solidFill>
              </a:rPr>
              <a:t>integrate positive and negative errors</a:t>
            </a:r>
            <a:endParaRPr lang="he-IL" sz="1400" dirty="0" smtClean="0">
              <a:solidFill>
                <a:schemeClr val="tx1"/>
              </a:solidFill>
            </a:endParaRPr>
          </a:p>
        </p:txBody>
      </p:sp>
      <p:sp>
        <p:nvSpPr>
          <p:cNvPr id="10" name="Rectangular Callout 9"/>
          <p:cNvSpPr/>
          <p:nvPr/>
        </p:nvSpPr>
        <p:spPr>
          <a:xfrm>
            <a:off x="5867400" y="3015248"/>
            <a:ext cx="2707368" cy="777280"/>
          </a:xfrm>
          <a:prstGeom prst="wedgeRectCallout">
            <a:avLst>
              <a:gd name="adj1" fmla="val -50087"/>
              <a:gd name="adj2" fmla="val -10070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a:solidFill>
                  <a:schemeClr val="tx1"/>
                </a:solidFill>
              </a:rPr>
              <a:t>4</a:t>
            </a:r>
            <a:r>
              <a:rPr lang="en-US" sz="1400" b="1" dirty="0" smtClean="0">
                <a:solidFill>
                  <a:schemeClr val="tx1"/>
                </a:solidFill>
              </a:rPr>
              <a:t>.</a:t>
            </a:r>
            <a:r>
              <a:rPr lang="en-US" sz="1400" dirty="0" smtClean="0">
                <a:solidFill>
                  <a:schemeClr val="tx1"/>
                </a:solidFill>
              </a:rPr>
              <a:t> </a:t>
            </a:r>
            <a:r>
              <a:rPr lang="en-US" sz="1400" dirty="0" err="1" smtClean="0">
                <a:solidFill>
                  <a:schemeClr val="tx1"/>
                </a:solidFill>
              </a:rPr>
              <a:t>ShiftDown</a:t>
            </a:r>
            <a:r>
              <a:rPr lang="en-US" sz="1400" dirty="0" smtClean="0">
                <a:solidFill>
                  <a:schemeClr val="tx1"/>
                </a:solidFill>
              </a:rPr>
              <a:t> </a:t>
            </a:r>
            <a:r>
              <a:rPr lang="en-US" sz="1400" dirty="0">
                <a:solidFill>
                  <a:schemeClr val="tx1"/>
                </a:solidFill>
              </a:rPr>
              <a:t>and ShiftUp</a:t>
            </a:r>
          </a:p>
          <a:p>
            <a:r>
              <a:rPr lang="en-US" sz="1400" dirty="0">
                <a:solidFill>
                  <a:schemeClr val="tx1"/>
                </a:solidFill>
              </a:rPr>
              <a:t>shift </a:t>
            </a:r>
            <a:r>
              <a:rPr lang="en-US" sz="1400" dirty="0" smtClean="0">
                <a:solidFill>
                  <a:schemeClr val="tx1"/>
                </a:solidFill>
              </a:rPr>
              <a:t>active </a:t>
            </a:r>
            <a:r>
              <a:rPr lang="en-US" sz="1400" dirty="0">
                <a:solidFill>
                  <a:schemeClr val="tx1"/>
                </a:solidFill>
              </a:rPr>
              <a:t>neuron in </a:t>
            </a:r>
            <a:r>
              <a:rPr lang="en-US" sz="1400" dirty="0" smtClean="0">
                <a:solidFill>
                  <a:schemeClr val="tx1"/>
                </a:solidFill>
              </a:rPr>
              <a:t>I </a:t>
            </a:r>
            <a:r>
              <a:rPr lang="en-US" sz="1400" dirty="0" smtClean="0">
                <a:solidFill>
                  <a:schemeClr val="tx1"/>
                </a:solidFill>
              </a:rPr>
              <a:t>population</a:t>
            </a:r>
          </a:p>
          <a:p>
            <a:r>
              <a:rPr lang="en-US" sz="1400" dirty="0" smtClean="0">
                <a:solidFill>
                  <a:schemeClr val="tx1"/>
                </a:solidFill>
              </a:rPr>
              <a:t>Excite or inhibit I neurons</a:t>
            </a:r>
            <a:endParaRPr lang="he-IL" sz="1400" dirty="0" smtClean="0">
              <a:solidFill>
                <a:schemeClr val="tx1"/>
              </a:solidFill>
            </a:endParaRPr>
          </a:p>
        </p:txBody>
      </p:sp>
      <p:sp>
        <p:nvSpPr>
          <p:cNvPr id="11" name="Rectangular Callout 10"/>
          <p:cNvSpPr/>
          <p:nvPr/>
        </p:nvSpPr>
        <p:spPr>
          <a:xfrm>
            <a:off x="6858000" y="1333955"/>
            <a:ext cx="2209800" cy="528728"/>
          </a:xfrm>
          <a:prstGeom prst="wedgeRectCallout">
            <a:avLst>
              <a:gd name="adj1" fmla="val -72928"/>
              <a:gd name="adj2" fmla="val -17647"/>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tx1"/>
                </a:solidFill>
              </a:rPr>
              <a:t>5. I-term output population</a:t>
            </a:r>
          </a:p>
          <a:p>
            <a:r>
              <a:rPr lang="en-US" sz="1400" dirty="0">
                <a:solidFill>
                  <a:schemeClr val="tx1"/>
                </a:solidFill>
              </a:rPr>
              <a:t>Place-Coding</a:t>
            </a:r>
            <a:endParaRPr lang="he-IL" sz="1400" dirty="0">
              <a:solidFill>
                <a:schemeClr val="tx1"/>
              </a:solidFill>
            </a:endParaRPr>
          </a:p>
          <a:p>
            <a:endParaRPr lang="he-IL" sz="1400" dirty="0" smtClean="0">
              <a:solidFill>
                <a:schemeClr val="tx1"/>
              </a:solidFill>
            </a:endParaRPr>
          </a:p>
        </p:txBody>
      </p:sp>
      <p:sp>
        <p:nvSpPr>
          <p:cNvPr id="12" name="Rectangular Callout 11"/>
          <p:cNvSpPr/>
          <p:nvPr/>
        </p:nvSpPr>
        <p:spPr>
          <a:xfrm>
            <a:off x="76200" y="2047496"/>
            <a:ext cx="2280229" cy="356644"/>
          </a:xfrm>
          <a:prstGeom prst="wedgeRectCallout">
            <a:avLst>
              <a:gd name="adj1" fmla="val 79511"/>
              <a:gd name="adj2" fmla="val -2111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smtClean="0">
                <a:solidFill>
                  <a:schemeClr val="tx1"/>
                </a:solidFill>
              </a:rPr>
              <a:t>1.</a:t>
            </a:r>
            <a:r>
              <a:rPr lang="en-US" sz="1400" dirty="0" smtClean="0">
                <a:solidFill>
                  <a:schemeClr val="tx1"/>
                </a:solidFill>
              </a:rPr>
              <a:t> Current error population</a:t>
            </a:r>
            <a:endParaRPr lang="he-IL" sz="1400" dirty="0" smtClean="0">
              <a:solidFill>
                <a:schemeClr val="tx1"/>
              </a:solidFill>
            </a:endParaRPr>
          </a:p>
        </p:txBody>
      </p:sp>
      <p:sp>
        <p:nvSpPr>
          <p:cNvPr id="14" name="Rectangular Callout 13"/>
          <p:cNvSpPr/>
          <p:nvPr/>
        </p:nvSpPr>
        <p:spPr>
          <a:xfrm>
            <a:off x="457200" y="3403888"/>
            <a:ext cx="2396417" cy="387062"/>
          </a:xfrm>
          <a:prstGeom prst="wedgeRectCallout">
            <a:avLst>
              <a:gd name="adj1" fmla="val 87967"/>
              <a:gd name="adj2" fmla="val -11229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smtClean="0">
                <a:solidFill>
                  <a:schemeClr val="tx1"/>
                </a:solidFill>
              </a:rPr>
              <a:t>2.</a:t>
            </a:r>
            <a:r>
              <a:rPr lang="en-US" sz="1400" dirty="0" smtClean="0">
                <a:solidFill>
                  <a:schemeClr val="tx1"/>
                </a:solidFill>
              </a:rPr>
              <a:t> </a:t>
            </a:r>
            <a:r>
              <a:rPr lang="en-US" sz="1400" dirty="0" smtClean="0">
                <a:solidFill>
                  <a:schemeClr val="tx1"/>
                </a:solidFill>
              </a:rPr>
              <a:t>Red: Inhibitory connections</a:t>
            </a:r>
            <a:endParaRPr lang="he-IL" sz="1400" dirty="0" smtClean="0">
              <a:solidFill>
                <a:schemeClr val="tx1"/>
              </a:solidFill>
            </a:endParaRPr>
          </a:p>
        </p:txBody>
      </p:sp>
      <p:sp>
        <p:nvSpPr>
          <p:cNvPr id="15" name="Rectangular Callout 14"/>
          <p:cNvSpPr/>
          <p:nvPr/>
        </p:nvSpPr>
        <p:spPr>
          <a:xfrm>
            <a:off x="457199" y="1502895"/>
            <a:ext cx="2473060" cy="344168"/>
          </a:xfrm>
          <a:prstGeom prst="wedgeRectCallout">
            <a:avLst>
              <a:gd name="adj1" fmla="val 71973"/>
              <a:gd name="adj2" fmla="val 14598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smtClean="0">
                <a:solidFill>
                  <a:schemeClr val="tx1"/>
                </a:solidFill>
              </a:rPr>
              <a:t>2.</a:t>
            </a:r>
            <a:r>
              <a:rPr lang="en-US" sz="1400" dirty="0" smtClean="0">
                <a:solidFill>
                  <a:schemeClr val="tx1"/>
                </a:solidFill>
              </a:rPr>
              <a:t> Black: Excitatory connections</a:t>
            </a:r>
            <a:endParaRPr lang="he-IL" sz="1400" dirty="0" smtClean="0">
              <a:solidFill>
                <a:schemeClr val="tx1"/>
              </a:solidFill>
            </a:endParaRPr>
          </a:p>
        </p:txBody>
      </p:sp>
      <p:sp>
        <p:nvSpPr>
          <p:cNvPr id="17" name="Title 1"/>
          <p:cNvSpPr>
            <a:spLocks noGrp="1"/>
          </p:cNvSpPr>
          <p:nvPr>
            <p:ph type="title"/>
          </p:nvPr>
        </p:nvSpPr>
        <p:spPr>
          <a:xfrm>
            <a:off x="457200" y="206375"/>
            <a:ext cx="8229600" cy="460375"/>
          </a:xfrm>
        </p:spPr>
        <p:txBody>
          <a:bodyPr/>
          <a:lstStyle/>
          <a:p>
            <a:r>
              <a:rPr lang="en-US" dirty="0" smtClean="0"/>
              <a:t>Improved </a:t>
            </a:r>
            <a:r>
              <a:rPr lang="en-US" dirty="0" smtClean="0"/>
              <a:t>SNN </a:t>
            </a:r>
            <a:r>
              <a:rPr lang="en-US" dirty="0" smtClean="0"/>
              <a:t>I-path (high SNN expertise)</a:t>
            </a:r>
            <a:endParaRPr lang="he-IL" dirty="0"/>
          </a:p>
        </p:txBody>
      </p:sp>
      <p:sp>
        <p:nvSpPr>
          <p:cNvPr id="13" name="Rectangular Callout 12"/>
          <p:cNvSpPr/>
          <p:nvPr/>
        </p:nvSpPr>
        <p:spPr>
          <a:xfrm>
            <a:off x="457199" y="2550478"/>
            <a:ext cx="2396417" cy="387062"/>
          </a:xfrm>
          <a:prstGeom prst="wedgeRectCallout">
            <a:avLst>
              <a:gd name="adj1" fmla="val 77065"/>
              <a:gd name="adj2" fmla="val -2229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smtClean="0">
                <a:solidFill>
                  <a:schemeClr val="tx1"/>
                </a:solidFill>
              </a:rPr>
              <a:t>2.</a:t>
            </a:r>
            <a:r>
              <a:rPr lang="en-US" sz="1400" dirty="0" smtClean="0">
                <a:solidFill>
                  <a:schemeClr val="tx1"/>
                </a:solidFill>
              </a:rPr>
              <a:t> Weights depend on index</a:t>
            </a:r>
            <a:endParaRPr lang="he-IL" sz="1400" dirty="0" smtClean="0">
              <a:solidFill>
                <a:schemeClr val="tx1"/>
              </a:solidFill>
            </a:endParaRPr>
          </a:p>
        </p:txBody>
      </p:sp>
    </p:spTree>
    <p:extLst>
      <p:ext uri="{BB962C8B-B14F-4D97-AF65-F5344CB8AC3E}">
        <p14:creationId xmlns:p14="http://schemas.microsoft.com/office/powerpoint/2010/main" val="3505720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Improvements ready for rigorous testing</a:t>
            </a:r>
            <a:endParaRPr lang="he-IL" dirty="0"/>
          </a:p>
        </p:txBody>
      </p:sp>
      <p:sp>
        <p:nvSpPr>
          <p:cNvPr id="5" name="Content Placeholder 4"/>
          <p:cNvSpPr>
            <a:spLocks noGrp="1"/>
          </p:cNvSpPr>
          <p:nvPr>
            <p:ph sz="half" idx="1"/>
          </p:nvPr>
        </p:nvSpPr>
        <p:spPr/>
        <p:txBody>
          <a:bodyPr/>
          <a:lstStyle/>
          <a:p>
            <a:r>
              <a:rPr lang="en-US" sz="2400" dirty="0" smtClean="0"/>
              <a:t>Before:</a:t>
            </a:r>
          </a:p>
          <a:p>
            <a:pPr lvl="1"/>
            <a:r>
              <a:rPr lang="en-US" sz="1998" dirty="0" smtClean="0"/>
              <a:t>I-term saturation</a:t>
            </a:r>
          </a:p>
          <a:p>
            <a:pPr lvl="1"/>
            <a:r>
              <a:rPr lang="en-US" sz="1998" dirty="0" smtClean="0"/>
              <a:t>Two nested controllers</a:t>
            </a:r>
          </a:p>
          <a:p>
            <a:pPr lvl="1"/>
            <a:r>
              <a:rPr lang="en-US" sz="1998" dirty="0" smtClean="0"/>
              <a:t>IO delays</a:t>
            </a:r>
            <a:endParaRPr lang="en-US" sz="1998" dirty="0"/>
          </a:p>
          <a:p>
            <a:pPr lvl="1"/>
            <a:endParaRPr lang="en-US" sz="1998" dirty="0" smtClean="0"/>
          </a:p>
          <a:p>
            <a:pPr lvl="1"/>
            <a:r>
              <a:rPr lang="en-US" sz="1998" dirty="0" smtClean="0"/>
              <a:t>20kHz frequency</a:t>
            </a:r>
          </a:p>
          <a:p>
            <a:pPr lvl="1"/>
            <a:r>
              <a:rPr lang="en-US" sz="1998" dirty="0" smtClean="0"/>
              <a:t>12 time-steps</a:t>
            </a:r>
          </a:p>
          <a:p>
            <a:pPr lvl="1"/>
            <a:r>
              <a:rPr lang="en-US" sz="1998" dirty="0" smtClean="0"/>
              <a:t>27ms time-step duration</a:t>
            </a:r>
          </a:p>
          <a:p>
            <a:pPr lvl="1"/>
            <a:r>
              <a:rPr lang="en-US" sz="1998" dirty="0" smtClean="0"/>
              <a:t>54 neuro-cores</a:t>
            </a:r>
          </a:p>
        </p:txBody>
      </p:sp>
      <p:sp>
        <p:nvSpPr>
          <p:cNvPr id="6" name="Content Placeholder 5"/>
          <p:cNvSpPr>
            <a:spLocks noGrp="1"/>
          </p:cNvSpPr>
          <p:nvPr>
            <p:ph sz="half" idx="2"/>
          </p:nvPr>
        </p:nvSpPr>
        <p:spPr/>
        <p:txBody>
          <a:bodyPr/>
          <a:lstStyle/>
          <a:p>
            <a:r>
              <a:rPr lang="en-US" sz="2400" dirty="0" smtClean="0"/>
              <a:t>After:</a:t>
            </a:r>
          </a:p>
          <a:p>
            <a:pPr lvl="1"/>
            <a:r>
              <a:rPr lang="en-US" sz="1998" dirty="0" smtClean="0"/>
              <a:t>Robust I term</a:t>
            </a:r>
          </a:p>
          <a:p>
            <a:pPr lvl="1"/>
            <a:r>
              <a:rPr lang="en-US" sz="1998" dirty="0" smtClean="0"/>
              <a:t>Single PID controller</a:t>
            </a:r>
            <a:endParaRPr lang="en-US" sz="1998" dirty="0" smtClean="0"/>
          </a:p>
          <a:p>
            <a:pPr lvl="1"/>
            <a:r>
              <a:rPr lang="en-US" sz="1998" dirty="0" smtClean="0"/>
              <a:t>Improved IO</a:t>
            </a:r>
            <a:endParaRPr lang="en-US" sz="1998" dirty="0"/>
          </a:p>
          <a:p>
            <a:pPr lvl="1"/>
            <a:endParaRPr lang="en-US" sz="1998" dirty="0" smtClean="0"/>
          </a:p>
          <a:p>
            <a:pPr lvl="1"/>
            <a:r>
              <a:rPr lang="he-IL" sz="1998" dirty="0" smtClean="0"/>
              <a:t>1</a:t>
            </a:r>
            <a:r>
              <a:rPr lang="en-US" sz="1998" dirty="0" smtClean="0"/>
              <a:t>kHz frequency</a:t>
            </a:r>
          </a:p>
          <a:p>
            <a:pPr lvl="1"/>
            <a:r>
              <a:rPr lang="en-US" sz="1998" dirty="0" smtClean="0"/>
              <a:t>6 time-steps</a:t>
            </a:r>
          </a:p>
          <a:p>
            <a:pPr lvl="1"/>
            <a:r>
              <a:rPr lang="en-US" sz="1998" dirty="0" smtClean="0"/>
              <a:t>10ms time-step duration</a:t>
            </a:r>
            <a:endParaRPr lang="en-US" sz="1998" dirty="0"/>
          </a:p>
          <a:p>
            <a:pPr lvl="1"/>
            <a:r>
              <a:rPr lang="en-US" sz="1998" dirty="0" smtClean="0"/>
              <a:t>38 neuro-cores</a:t>
            </a:r>
          </a:p>
          <a:p>
            <a:endParaRPr lang="en-US" sz="2400" dirty="0" smtClean="0"/>
          </a:p>
        </p:txBody>
      </p:sp>
    </p:spTree>
    <p:extLst>
      <p:ext uri="{BB962C8B-B14F-4D97-AF65-F5344CB8AC3E}">
        <p14:creationId xmlns:p14="http://schemas.microsoft.com/office/powerpoint/2010/main" val="385136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Comparison </a:t>
            </a:r>
            <a:r>
              <a:rPr lang="en-US" dirty="0" smtClean="0"/>
              <a:t>and Conclusions</a:t>
            </a:r>
            <a:endParaRPr lang="he-IL" dirty="0"/>
          </a:p>
        </p:txBody>
      </p:sp>
      <p:pic>
        <p:nvPicPr>
          <p:cNvPr id="9" name="Picture 8"/>
          <p:cNvPicPr>
            <a:picLocks noChangeAspect="1"/>
          </p:cNvPicPr>
          <p:nvPr/>
        </p:nvPicPr>
        <p:blipFill>
          <a:blip r:embed="rId2"/>
          <a:stretch>
            <a:fillRect/>
          </a:stretch>
        </p:blipFill>
        <p:spPr>
          <a:xfrm>
            <a:off x="4615955" y="1504950"/>
            <a:ext cx="4528045" cy="2636045"/>
          </a:xfrm>
          <a:prstGeom prst="rect">
            <a:avLst/>
          </a:prstGeom>
        </p:spPr>
      </p:pic>
      <p:pic>
        <p:nvPicPr>
          <p:cNvPr id="10" name="Picture 9"/>
          <p:cNvPicPr>
            <a:picLocks noChangeAspect="1"/>
          </p:cNvPicPr>
          <p:nvPr/>
        </p:nvPicPr>
        <p:blipFill>
          <a:blip r:embed="rId3"/>
          <a:stretch>
            <a:fillRect/>
          </a:stretch>
        </p:blipFill>
        <p:spPr>
          <a:xfrm>
            <a:off x="152400" y="1504950"/>
            <a:ext cx="4347302" cy="2663212"/>
          </a:xfrm>
          <a:prstGeom prst="rect">
            <a:avLst/>
          </a:prstGeom>
          <a:effectLst>
            <a:outerShdw blurRad="63500" sx="102000" sy="102000" algn="ctr" rotWithShape="0">
              <a:prstClr val="black">
                <a:alpha val="40000"/>
              </a:prstClr>
            </a:outerShdw>
          </a:effectLst>
        </p:spPr>
      </p:pic>
      <p:sp>
        <p:nvSpPr>
          <p:cNvPr id="11" name="Rectangular Callout 10"/>
          <p:cNvSpPr/>
          <p:nvPr/>
        </p:nvSpPr>
        <p:spPr>
          <a:xfrm>
            <a:off x="0" y="797784"/>
            <a:ext cx="1219200" cy="575104"/>
          </a:xfrm>
          <a:prstGeom prst="wedgeRectCallout">
            <a:avLst>
              <a:gd name="adj1" fmla="val 33996"/>
              <a:gd name="adj2" fmla="val 14449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tx1"/>
                </a:solidFill>
              </a:rPr>
              <a:t>Slightly higher overshoot</a:t>
            </a:r>
          </a:p>
        </p:txBody>
      </p:sp>
      <p:sp>
        <p:nvSpPr>
          <p:cNvPr id="12" name="Rectangular Callout 11"/>
          <p:cNvSpPr/>
          <p:nvPr/>
        </p:nvSpPr>
        <p:spPr>
          <a:xfrm>
            <a:off x="1300971" y="791564"/>
            <a:ext cx="1219200" cy="575104"/>
          </a:xfrm>
          <a:prstGeom prst="wedgeRectCallout">
            <a:avLst>
              <a:gd name="adj1" fmla="val -67544"/>
              <a:gd name="adj2" fmla="val 18087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tx1"/>
                </a:solidFill>
              </a:rPr>
              <a:t>Slightly faster rise time</a:t>
            </a:r>
          </a:p>
        </p:txBody>
      </p:sp>
      <p:sp>
        <p:nvSpPr>
          <p:cNvPr id="13" name="Rectangular Callout 12"/>
          <p:cNvSpPr/>
          <p:nvPr/>
        </p:nvSpPr>
        <p:spPr>
          <a:xfrm>
            <a:off x="2865553" y="791564"/>
            <a:ext cx="1219200" cy="575104"/>
          </a:xfrm>
          <a:prstGeom prst="wedgeRectCallout">
            <a:avLst>
              <a:gd name="adj1" fmla="val -83003"/>
              <a:gd name="adj2" fmla="val 15300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tx1"/>
                </a:solidFill>
              </a:rPr>
              <a:t>Similar settling time</a:t>
            </a:r>
          </a:p>
        </p:txBody>
      </p:sp>
      <p:sp>
        <p:nvSpPr>
          <p:cNvPr id="3" name="Rectangle 2"/>
          <p:cNvSpPr/>
          <p:nvPr/>
        </p:nvSpPr>
        <p:spPr>
          <a:xfrm>
            <a:off x="5602653" y="1524000"/>
            <a:ext cx="1026747" cy="211455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4" name="Rectangle 13"/>
          <p:cNvSpPr/>
          <p:nvPr/>
        </p:nvSpPr>
        <p:spPr>
          <a:xfrm>
            <a:off x="6720253" y="1524000"/>
            <a:ext cx="1026747" cy="211455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5" name="Rectangle 14"/>
          <p:cNvSpPr/>
          <p:nvPr/>
        </p:nvSpPr>
        <p:spPr>
          <a:xfrm>
            <a:off x="7850553" y="1524000"/>
            <a:ext cx="1026747" cy="211455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4" name="TextBox 3"/>
          <p:cNvSpPr txBox="1"/>
          <p:nvPr/>
        </p:nvSpPr>
        <p:spPr>
          <a:xfrm>
            <a:off x="824820" y="4609863"/>
            <a:ext cx="7494359" cy="369332"/>
          </a:xfrm>
          <a:prstGeom prst="rect">
            <a:avLst/>
          </a:prstGeom>
          <a:noFill/>
        </p:spPr>
        <p:txBody>
          <a:bodyPr wrap="none" rtlCol="1">
            <a:spAutoFit/>
          </a:bodyPr>
          <a:lstStyle/>
          <a:p>
            <a:pPr algn="l" rtl="0"/>
            <a:r>
              <a:rPr lang="en-US" dirty="0" smtClean="0"/>
              <a:t>Goal achieved: drastic improvement of the neuromorphic PID Controller</a:t>
            </a:r>
            <a:endParaRPr lang="he-IL" dirty="0"/>
          </a:p>
        </p:txBody>
      </p:sp>
    </p:spTree>
    <p:extLst>
      <p:ext uri="{BB962C8B-B14F-4D97-AF65-F5344CB8AC3E}">
        <p14:creationId xmlns:p14="http://schemas.microsoft.com/office/powerpoint/2010/main" val="2310909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SNN output network</a:t>
            </a:r>
            <a:endParaRPr lang="he-IL" dirty="0"/>
          </a:p>
        </p:txBody>
      </p:sp>
      <p:pic>
        <p:nvPicPr>
          <p:cNvPr id="4" name="Picture 3"/>
          <p:cNvPicPr>
            <a:picLocks noChangeAspect="1"/>
          </p:cNvPicPr>
          <p:nvPr/>
        </p:nvPicPr>
        <p:blipFill>
          <a:blip r:embed="rId3"/>
          <a:stretch>
            <a:fillRect/>
          </a:stretch>
        </p:blipFill>
        <p:spPr>
          <a:xfrm>
            <a:off x="2767012" y="957262"/>
            <a:ext cx="3609975" cy="3228975"/>
          </a:xfrm>
          <a:prstGeom prst="rect">
            <a:avLst/>
          </a:prstGeom>
        </p:spPr>
      </p:pic>
      <p:sp>
        <p:nvSpPr>
          <p:cNvPr id="5" name="Rectangular Callout 4"/>
          <p:cNvSpPr/>
          <p:nvPr/>
        </p:nvSpPr>
        <p:spPr>
          <a:xfrm>
            <a:off x="457200" y="819150"/>
            <a:ext cx="2047103" cy="685800"/>
          </a:xfrm>
          <a:prstGeom prst="wedgeRectCallout">
            <a:avLst>
              <a:gd name="adj1" fmla="val 85585"/>
              <a:gd name="adj2" fmla="val -924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smtClean="0">
                <a:solidFill>
                  <a:schemeClr val="tx1"/>
                </a:solidFill>
              </a:rPr>
              <a:t>1.</a:t>
            </a:r>
            <a:r>
              <a:rPr lang="en-US" sz="1400" dirty="0" smtClean="0">
                <a:solidFill>
                  <a:schemeClr val="tx1"/>
                </a:solidFill>
              </a:rPr>
              <a:t> All 3 split to 2 </a:t>
            </a:r>
            <a:r>
              <a:rPr lang="en-US" sz="1400" dirty="0" err="1" smtClean="0">
                <a:solidFill>
                  <a:schemeClr val="tx1"/>
                </a:solidFill>
              </a:rPr>
              <a:t>pos</a:t>
            </a:r>
            <a:r>
              <a:rPr lang="en-US" sz="1400" dirty="0" smtClean="0">
                <a:solidFill>
                  <a:schemeClr val="tx1"/>
                </a:solidFill>
              </a:rPr>
              <a:t>\</a:t>
            </a:r>
            <a:r>
              <a:rPr lang="en-US" sz="1400" dirty="0" err="1" smtClean="0">
                <a:solidFill>
                  <a:schemeClr val="tx1"/>
                </a:solidFill>
              </a:rPr>
              <a:t>neg</a:t>
            </a:r>
            <a:r>
              <a:rPr lang="en-US" sz="1400" dirty="0" smtClean="0">
                <a:solidFill>
                  <a:schemeClr val="tx1"/>
                </a:solidFill>
              </a:rPr>
              <a:t> populations</a:t>
            </a:r>
            <a:endParaRPr lang="he-IL" sz="1400" dirty="0" smtClean="0">
              <a:solidFill>
                <a:schemeClr val="tx1"/>
              </a:solidFill>
            </a:endParaRPr>
          </a:p>
        </p:txBody>
      </p:sp>
      <p:sp>
        <p:nvSpPr>
          <p:cNvPr id="6" name="Rectangular Callout 5"/>
          <p:cNvSpPr/>
          <p:nvPr/>
        </p:nvSpPr>
        <p:spPr>
          <a:xfrm>
            <a:off x="5353435" y="455141"/>
            <a:ext cx="2047103" cy="685800"/>
          </a:xfrm>
          <a:prstGeom prst="wedgeRectCallout">
            <a:avLst>
              <a:gd name="adj1" fmla="val -53247"/>
              <a:gd name="adj2" fmla="val 16192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smtClean="0">
                <a:solidFill>
                  <a:schemeClr val="tx1"/>
                </a:solidFill>
              </a:rPr>
              <a:t>2.</a:t>
            </a:r>
            <a:r>
              <a:rPr lang="en-US" sz="1400" dirty="0" smtClean="0">
                <a:solidFill>
                  <a:schemeClr val="tx1"/>
                </a:solidFill>
              </a:rPr>
              <a:t> Scaled and summed in population B</a:t>
            </a:r>
            <a:endParaRPr lang="he-IL" sz="1400" dirty="0" smtClean="0">
              <a:solidFill>
                <a:schemeClr val="tx1"/>
              </a:solidFill>
            </a:endParaRPr>
          </a:p>
        </p:txBody>
      </p:sp>
      <p:sp>
        <p:nvSpPr>
          <p:cNvPr id="7" name="Rectangular Callout 6"/>
          <p:cNvSpPr/>
          <p:nvPr/>
        </p:nvSpPr>
        <p:spPr>
          <a:xfrm>
            <a:off x="6858000" y="1262191"/>
            <a:ext cx="2047103" cy="685800"/>
          </a:xfrm>
          <a:prstGeom prst="wedgeRectCallout">
            <a:avLst>
              <a:gd name="adj1" fmla="val -96105"/>
              <a:gd name="adj2" fmla="val 4480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smtClean="0">
                <a:solidFill>
                  <a:schemeClr val="tx1"/>
                </a:solidFill>
              </a:rPr>
              <a:t>3.</a:t>
            </a:r>
            <a:r>
              <a:rPr lang="en-US" sz="1400" dirty="0" smtClean="0">
                <a:solidFill>
                  <a:schemeClr val="tx1"/>
                </a:solidFill>
              </a:rPr>
              <a:t> Output population U</a:t>
            </a:r>
            <a:endParaRPr lang="he-IL" sz="1400" dirty="0" smtClean="0">
              <a:solidFill>
                <a:schemeClr val="tx1"/>
              </a:solidFill>
            </a:endParaRPr>
          </a:p>
        </p:txBody>
      </p:sp>
      <p:sp>
        <p:nvSpPr>
          <p:cNvPr id="8" name="Rectangular Callout 7"/>
          <p:cNvSpPr/>
          <p:nvPr/>
        </p:nvSpPr>
        <p:spPr>
          <a:xfrm>
            <a:off x="6858000" y="2100390"/>
            <a:ext cx="2209800" cy="1690559"/>
          </a:xfrm>
          <a:prstGeom prst="wedgeRectCallout">
            <a:avLst>
              <a:gd name="adj1" fmla="val -80570"/>
              <a:gd name="adj2" fmla="val -2033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b="1" dirty="0" smtClean="0">
                <a:solidFill>
                  <a:schemeClr val="tx1"/>
                </a:solidFill>
              </a:rPr>
              <a:t>4.</a:t>
            </a:r>
            <a:r>
              <a:rPr lang="en-US" sz="1400" dirty="0" smtClean="0">
                <a:solidFill>
                  <a:schemeClr val="tx1"/>
                </a:solidFill>
              </a:rPr>
              <a:t> Output signal converted to motor command</a:t>
            </a:r>
          </a:p>
          <a:p>
            <a:endParaRPr lang="en-US" sz="1400" dirty="0">
              <a:solidFill>
                <a:schemeClr val="tx1"/>
              </a:solidFill>
            </a:endParaRPr>
          </a:p>
          <a:p>
            <a:r>
              <a:rPr lang="en-US" sz="1400" dirty="0">
                <a:solidFill>
                  <a:schemeClr val="tx1"/>
                </a:solidFill>
              </a:rPr>
              <a:t>X86 maps the spikes’ </a:t>
            </a:r>
            <a:r>
              <a:rPr lang="en-US" sz="1400" dirty="0" smtClean="0">
                <a:solidFill>
                  <a:schemeClr val="tx1"/>
                </a:solidFill>
              </a:rPr>
              <a:t>source index </a:t>
            </a:r>
            <a:r>
              <a:rPr lang="en-US" sz="1400" dirty="0">
                <a:solidFill>
                  <a:schemeClr val="tx1"/>
                </a:solidFill>
              </a:rPr>
              <a:t>to a value in the range [−1, 1]Nm.</a:t>
            </a:r>
            <a:endParaRPr lang="he-IL" sz="1400" dirty="0" smtClean="0">
              <a:solidFill>
                <a:schemeClr val="tx1"/>
              </a:solidFill>
            </a:endParaRPr>
          </a:p>
        </p:txBody>
      </p:sp>
      <p:sp>
        <p:nvSpPr>
          <p:cNvPr id="10" name="Rectangular Callout 9"/>
          <p:cNvSpPr/>
          <p:nvPr/>
        </p:nvSpPr>
        <p:spPr>
          <a:xfrm>
            <a:off x="2767012" y="4222792"/>
            <a:ext cx="2047103" cy="685800"/>
          </a:xfrm>
          <a:prstGeom prst="wedgeRectCallout">
            <a:avLst>
              <a:gd name="adj1" fmla="val 8321"/>
              <a:gd name="adj2" fmla="val -14618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tx1"/>
                </a:solidFill>
              </a:rPr>
              <a:t>Synaptic weights of respective PID gain</a:t>
            </a:r>
            <a:endParaRPr lang="he-IL" sz="1400" dirty="0" smtClean="0">
              <a:solidFill>
                <a:schemeClr val="tx1"/>
              </a:solidFill>
            </a:endParaRPr>
          </a:p>
        </p:txBody>
      </p:sp>
      <p:sp>
        <p:nvSpPr>
          <p:cNvPr id="11" name="Rectangular Callout 10"/>
          <p:cNvSpPr/>
          <p:nvPr/>
        </p:nvSpPr>
        <p:spPr>
          <a:xfrm>
            <a:off x="5181600" y="3943478"/>
            <a:ext cx="3886200" cy="533271"/>
          </a:xfrm>
          <a:prstGeom prst="wedgeRectCallout">
            <a:avLst>
              <a:gd name="adj1" fmla="val -43189"/>
              <a:gd name="adj2" fmla="val -211065"/>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err="1" smtClean="0">
                <a:solidFill>
                  <a:schemeClr val="tx1"/>
                </a:solidFill>
              </a:rPr>
              <a:t>Excitory</a:t>
            </a:r>
            <a:r>
              <a:rPr lang="en-US" sz="1400" dirty="0" smtClean="0">
                <a:solidFill>
                  <a:schemeClr val="tx1"/>
                </a:solidFill>
              </a:rPr>
              <a:t> one-to-one connections</a:t>
            </a:r>
          </a:p>
          <a:p>
            <a:r>
              <a:rPr lang="en-US" sz="1400" dirty="0" smtClean="0">
                <a:solidFill>
                  <a:schemeClr val="tx1"/>
                </a:solidFill>
              </a:rPr>
              <a:t>Inhibitory </a:t>
            </a:r>
            <a:r>
              <a:rPr lang="en-US" sz="1400" dirty="0">
                <a:solidFill>
                  <a:schemeClr val="tx1"/>
                </a:solidFill>
              </a:rPr>
              <a:t>connections to </a:t>
            </a:r>
            <a:r>
              <a:rPr lang="en-US" sz="1400" dirty="0" smtClean="0">
                <a:solidFill>
                  <a:schemeClr val="tx1"/>
                </a:solidFill>
              </a:rPr>
              <a:t>all lower indices </a:t>
            </a:r>
            <a:r>
              <a:rPr lang="en-US" sz="1400" dirty="0">
                <a:solidFill>
                  <a:schemeClr val="tx1"/>
                </a:solidFill>
              </a:rPr>
              <a:t>neurons </a:t>
            </a:r>
            <a:endParaRPr lang="he-IL" sz="1400" dirty="0" smtClean="0">
              <a:solidFill>
                <a:schemeClr val="tx1"/>
              </a:solidFill>
            </a:endParaRPr>
          </a:p>
        </p:txBody>
      </p:sp>
      <p:sp>
        <p:nvSpPr>
          <p:cNvPr id="12" name="Rectangular Callout 11"/>
          <p:cNvSpPr/>
          <p:nvPr/>
        </p:nvSpPr>
        <p:spPr>
          <a:xfrm>
            <a:off x="4267201" y="1177496"/>
            <a:ext cx="914400" cy="494785"/>
          </a:xfrm>
          <a:prstGeom prst="wedgeRectCallout">
            <a:avLst>
              <a:gd name="adj1" fmla="val 35106"/>
              <a:gd name="adj2" fmla="val 20033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smtClean="0">
                <a:solidFill>
                  <a:schemeClr val="tx1"/>
                </a:solidFill>
              </a:rPr>
              <a:t>Neuron threshold</a:t>
            </a:r>
            <a:endParaRPr lang="he-IL" sz="1400" dirty="0" smtClean="0">
              <a:solidFill>
                <a:schemeClr val="tx1"/>
              </a:solidFill>
            </a:endParaRPr>
          </a:p>
        </p:txBody>
      </p:sp>
      <p:sp>
        <p:nvSpPr>
          <p:cNvPr id="13" name="Rectangular Callout 12"/>
          <p:cNvSpPr/>
          <p:nvPr/>
        </p:nvSpPr>
        <p:spPr>
          <a:xfrm>
            <a:off x="990600" y="1852997"/>
            <a:ext cx="1404551" cy="494785"/>
          </a:xfrm>
          <a:prstGeom prst="wedgeRectCallout">
            <a:avLst>
              <a:gd name="adj1" fmla="val 87246"/>
              <a:gd name="adj2" fmla="val -8186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solidFill>
                  <a:schemeClr val="tx1"/>
                </a:solidFill>
              </a:rPr>
              <a:t>Values </a:t>
            </a:r>
            <a:r>
              <a:rPr lang="en-US" sz="1400" dirty="0" smtClean="0">
                <a:solidFill>
                  <a:schemeClr val="tx1"/>
                </a:solidFill>
              </a:rPr>
              <a:t>between </a:t>
            </a:r>
          </a:p>
          <a:p>
            <a:r>
              <a:rPr lang="en-US" sz="1400" dirty="0" smtClean="0">
                <a:solidFill>
                  <a:schemeClr val="tx1"/>
                </a:solidFill>
              </a:rPr>
              <a:t>[</a:t>
            </a:r>
            <a:r>
              <a:rPr lang="en-US" sz="1400" dirty="0">
                <a:solidFill>
                  <a:schemeClr val="tx1"/>
                </a:solidFill>
              </a:rPr>
              <a:t>−</a:t>
            </a:r>
            <a:r>
              <a:rPr lang="en-US" sz="1400" dirty="0" err="1">
                <a:solidFill>
                  <a:schemeClr val="tx1"/>
                </a:solidFill>
              </a:rPr>
              <a:t>lim</a:t>
            </a:r>
            <a:r>
              <a:rPr lang="en-US" sz="1400" dirty="0">
                <a:solidFill>
                  <a:schemeClr val="tx1"/>
                </a:solidFill>
              </a:rPr>
              <a:t>, </a:t>
            </a:r>
            <a:r>
              <a:rPr lang="en-US" sz="1400" dirty="0" err="1">
                <a:solidFill>
                  <a:schemeClr val="tx1"/>
                </a:solidFill>
              </a:rPr>
              <a:t>lim</a:t>
            </a:r>
            <a:r>
              <a:rPr lang="en-US" sz="1400" dirty="0">
                <a:solidFill>
                  <a:schemeClr val="tx1"/>
                </a:solidFill>
              </a:rPr>
              <a:t>]. </a:t>
            </a:r>
            <a:endParaRPr lang="he-IL" sz="1400" dirty="0" smtClean="0">
              <a:solidFill>
                <a:schemeClr val="tx1"/>
              </a:solidFill>
            </a:endParaRPr>
          </a:p>
        </p:txBody>
      </p:sp>
    </p:spTree>
    <p:extLst>
      <p:ext uri="{BB962C8B-B14F-4D97-AF65-F5344CB8AC3E}">
        <p14:creationId xmlns:p14="http://schemas.microsoft.com/office/powerpoint/2010/main" val="3312408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he-IL" dirty="0"/>
          </a:p>
        </p:txBody>
      </p:sp>
      <p:sp>
        <p:nvSpPr>
          <p:cNvPr id="3" name="Content Placeholder 2"/>
          <p:cNvSpPr>
            <a:spLocks noGrp="1"/>
          </p:cNvSpPr>
          <p:nvPr>
            <p:ph idx="1"/>
          </p:nvPr>
        </p:nvSpPr>
        <p:spPr/>
        <p:txBody>
          <a:bodyPr/>
          <a:lstStyle/>
          <a:p>
            <a:r>
              <a:rPr lang="en-US" dirty="0" smtClean="0"/>
              <a:t>Introduction </a:t>
            </a:r>
          </a:p>
          <a:p>
            <a:endParaRPr lang="en-US" dirty="0" smtClean="0"/>
          </a:p>
          <a:p>
            <a:r>
              <a:rPr lang="en-US" dirty="0" smtClean="0"/>
              <a:t>Articles</a:t>
            </a:r>
          </a:p>
          <a:p>
            <a:pPr marL="800100" lvl="1" indent="-342900">
              <a:buFont typeface="+mj-lt"/>
              <a:buAutoNum type="arabicPeriod"/>
            </a:pPr>
            <a:r>
              <a:rPr lang="en-US" dirty="0" smtClean="0"/>
              <a:t>Neuromorphic PID controller – 1DoF study</a:t>
            </a:r>
          </a:p>
          <a:p>
            <a:pPr marL="800100" lvl="1" indent="-342900">
              <a:buFont typeface="+mj-lt"/>
              <a:buAutoNum type="arabicPeriod"/>
            </a:pPr>
            <a:r>
              <a:rPr lang="en-US" dirty="0" smtClean="0"/>
              <a:t>Optic-Flow based landing</a:t>
            </a:r>
          </a:p>
          <a:p>
            <a:pPr marL="800100" lvl="1" indent="-342900">
              <a:buFont typeface="+mj-lt"/>
              <a:buAutoNum type="arabicPeriod"/>
            </a:pPr>
            <a:r>
              <a:rPr lang="en-US" dirty="0" smtClean="0"/>
              <a:t>Event-driven vision and motor-control</a:t>
            </a:r>
          </a:p>
          <a:p>
            <a:pPr marL="800100" lvl="1" indent="-342900">
              <a:buFont typeface="+mj-lt"/>
              <a:buAutoNum type="arabicPeriod"/>
            </a:pPr>
            <a:r>
              <a:rPr lang="en-US" dirty="0" smtClean="0"/>
              <a:t>Dynamic topology network</a:t>
            </a:r>
            <a:endParaRPr lang="en-US" dirty="0"/>
          </a:p>
          <a:p>
            <a:endParaRPr lang="en-US" dirty="0" smtClean="0"/>
          </a:p>
          <a:p>
            <a:r>
              <a:rPr lang="en-US" dirty="0" smtClean="0"/>
              <a:t>Practical work</a:t>
            </a:r>
            <a:endParaRPr lang="he-IL" dirty="0"/>
          </a:p>
        </p:txBody>
      </p:sp>
      <p:sp>
        <p:nvSpPr>
          <p:cNvPr id="4" name="Rectangle 3"/>
          <p:cNvSpPr/>
          <p:nvPr/>
        </p:nvSpPr>
        <p:spPr>
          <a:xfrm>
            <a:off x="152400" y="2647950"/>
            <a:ext cx="6019800" cy="3810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1165600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he-IL" dirty="0"/>
          </a:p>
        </p:txBody>
      </p:sp>
      <p:sp>
        <p:nvSpPr>
          <p:cNvPr id="3" name="Content Placeholder 2"/>
          <p:cNvSpPr>
            <a:spLocks noGrp="1"/>
          </p:cNvSpPr>
          <p:nvPr>
            <p:ph idx="1"/>
          </p:nvPr>
        </p:nvSpPr>
        <p:spPr>
          <a:xfrm>
            <a:off x="457200" y="1200150"/>
            <a:ext cx="8229600" cy="1092713"/>
          </a:xfrm>
        </p:spPr>
        <p:txBody>
          <a:bodyPr/>
          <a:lstStyle/>
          <a:p>
            <a:r>
              <a:rPr lang="en-US" b="1" dirty="0" smtClean="0"/>
              <a:t>Motivation</a:t>
            </a:r>
            <a:r>
              <a:rPr lang="en-US" dirty="0" smtClean="0"/>
              <a:t>: bridging the reality-gaps (sim to real world, real neuro-chip)</a:t>
            </a:r>
          </a:p>
          <a:p>
            <a:r>
              <a:rPr lang="en-US" b="1" dirty="0" smtClean="0"/>
              <a:t>Goal</a:t>
            </a:r>
            <a:r>
              <a:rPr lang="en-US" dirty="0" smtClean="0"/>
              <a:t>: run SNN on Loihi integrated on real drone</a:t>
            </a:r>
            <a:endParaRPr lang="he-IL" dirty="0"/>
          </a:p>
        </p:txBody>
      </p:sp>
      <p:pic>
        <p:nvPicPr>
          <p:cNvPr id="4" name="Picture 3"/>
          <p:cNvPicPr>
            <a:picLocks noChangeAspect="1"/>
          </p:cNvPicPr>
          <p:nvPr/>
        </p:nvPicPr>
        <p:blipFill>
          <a:blip r:embed="rId3"/>
          <a:stretch>
            <a:fillRect/>
          </a:stretch>
        </p:blipFill>
        <p:spPr>
          <a:xfrm>
            <a:off x="686423" y="2292863"/>
            <a:ext cx="3445933" cy="2574000"/>
          </a:xfrm>
          <a:prstGeom prst="rect">
            <a:avLst/>
          </a:prstGeom>
        </p:spPr>
      </p:pic>
      <p:pic>
        <p:nvPicPr>
          <p:cNvPr id="8" name="Picture 7"/>
          <p:cNvPicPr>
            <a:picLocks noChangeAspect="1"/>
          </p:cNvPicPr>
          <p:nvPr/>
        </p:nvPicPr>
        <p:blipFill>
          <a:blip r:embed="rId4"/>
          <a:stretch>
            <a:fillRect/>
          </a:stretch>
        </p:blipFill>
        <p:spPr>
          <a:xfrm>
            <a:off x="5562600" y="2047463"/>
            <a:ext cx="2847975" cy="2819400"/>
          </a:xfrm>
          <a:prstGeom prst="rect">
            <a:avLst/>
          </a:prstGeom>
        </p:spPr>
      </p:pic>
      <p:sp>
        <p:nvSpPr>
          <p:cNvPr id="9" name="TextBox 8"/>
          <p:cNvSpPr txBox="1"/>
          <p:nvPr/>
        </p:nvSpPr>
        <p:spPr>
          <a:xfrm>
            <a:off x="457200" y="666750"/>
            <a:ext cx="5186035" cy="369332"/>
          </a:xfrm>
          <a:prstGeom prst="rect">
            <a:avLst/>
          </a:prstGeom>
          <a:noFill/>
        </p:spPr>
        <p:txBody>
          <a:bodyPr wrap="none" rtlCol="1">
            <a:spAutoFit/>
          </a:bodyPr>
          <a:lstStyle/>
          <a:p>
            <a:r>
              <a:rPr lang="en-US" dirty="0">
                <a:solidFill>
                  <a:schemeClr val="accent1"/>
                </a:solidFill>
              </a:rPr>
              <a:t>reality gap between simulation and the real world</a:t>
            </a:r>
          </a:p>
        </p:txBody>
      </p:sp>
      <p:sp>
        <p:nvSpPr>
          <p:cNvPr id="5" name="Rectangle 4"/>
          <p:cNvSpPr/>
          <p:nvPr/>
        </p:nvSpPr>
        <p:spPr>
          <a:xfrm>
            <a:off x="810233" y="4497531"/>
            <a:ext cx="3198311" cy="369332"/>
          </a:xfrm>
          <a:prstGeom prst="rect">
            <a:avLst/>
          </a:prstGeom>
        </p:spPr>
        <p:txBody>
          <a:bodyPr wrap="none">
            <a:spAutoFit/>
          </a:bodyPr>
          <a:lstStyle/>
          <a:p>
            <a:r>
              <a:rPr lang="en-US" dirty="0">
                <a:solidFill>
                  <a:srgbClr val="0036CA"/>
                </a:solidFill>
                <a:latin typeface="LinLibertineT"/>
                <a:hlinkClick r:id="rId5"/>
              </a:rPr>
              <a:t>https://</a:t>
            </a:r>
            <a:r>
              <a:rPr lang="en-US" dirty="0" smtClean="0">
                <a:solidFill>
                  <a:srgbClr val="0036CA"/>
                </a:solidFill>
                <a:latin typeface="LinLibertineT"/>
                <a:hlinkClick r:id="rId5"/>
              </a:rPr>
              <a:t>youtu.be/LGkjlG-OjaU</a:t>
            </a:r>
            <a:r>
              <a:rPr lang="en-US" dirty="0" smtClean="0">
                <a:solidFill>
                  <a:srgbClr val="000000"/>
                </a:solidFill>
                <a:latin typeface="LinLibertineT"/>
              </a:rPr>
              <a:t> </a:t>
            </a:r>
            <a:endParaRPr lang="he-IL" dirty="0"/>
          </a:p>
        </p:txBody>
      </p:sp>
    </p:spTree>
    <p:extLst>
      <p:ext uri="{BB962C8B-B14F-4D97-AF65-F5344CB8AC3E}">
        <p14:creationId xmlns:p14="http://schemas.microsoft.com/office/powerpoint/2010/main" val="4062164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he-IL" dirty="0"/>
          </a:p>
        </p:txBody>
      </p:sp>
      <p:sp>
        <p:nvSpPr>
          <p:cNvPr id="3" name="Content Placeholder 2"/>
          <p:cNvSpPr>
            <a:spLocks noGrp="1"/>
          </p:cNvSpPr>
          <p:nvPr>
            <p:ph idx="1"/>
          </p:nvPr>
        </p:nvSpPr>
        <p:spPr/>
        <p:txBody>
          <a:bodyPr/>
          <a:lstStyle/>
          <a:p>
            <a:r>
              <a:rPr lang="en-US" dirty="0" smtClean="0"/>
              <a:t>Introduction </a:t>
            </a:r>
          </a:p>
          <a:p>
            <a:endParaRPr lang="en-US" dirty="0" smtClean="0"/>
          </a:p>
          <a:p>
            <a:r>
              <a:rPr lang="en-US" dirty="0" smtClean="0"/>
              <a:t>Articles</a:t>
            </a:r>
          </a:p>
          <a:p>
            <a:pPr marL="800100" lvl="1" indent="-342900">
              <a:buFont typeface="+mj-lt"/>
              <a:buAutoNum type="arabicPeriod"/>
            </a:pPr>
            <a:r>
              <a:rPr lang="en-US" dirty="0" smtClean="0"/>
              <a:t>Neuromorphic PID controller – 1DoF study</a:t>
            </a:r>
          </a:p>
          <a:p>
            <a:pPr marL="800100" lvl="1" indent="-342900">
              <a:buFont typeface="+mj-lt"/>
              <a:buAutoNum type="arabicPeriod"/>
            </a:pPr>
            <a:r>
              <a:rPr lang="en-US" dirty="0" smtClean="0"/>
              <a:t>Optic-Flow based landing</a:t>
            </a:r>
          </a:p>
          <a:p>
            <a:pPr marL="800100" lvl="1" indent="-342900">
              <a:buFont typeface="+mj-lt"/>
              <a:buAutoNum type="arabicPeriod"/>
            </a:pPr>
            <a:r>
              <a:rPr lang="en-US" dirty="0" smtClean="0"/>
              <a:t>Event-driven vision and motor-control</a:t>
            </a:r>
          </a:p>
          <a:p>
            <a:pPr marL="800100" lvl="1" indent="-342900">
              <a:buFont typeface="+mj-lt"/>
              <a:buAutoNum type="arabicPeriod"/>
            </a:pPr>
            <a:r>
              <a:rPr lang="en-US" dirty="0" smtClean="0"/>
              <a:t>Dynamic topology network</a:t>
            </a:r>
            <a:endParaRPr lang="en-US" dirty="0"/>
          </a:p>
          <a:p>
            <a:endParaRPr lang="en-US" dirty="0" smtClean="0"/>
          </a:p>
          <a:p>
            <a:r>
              <a:rPr lang="en-US" dirty="0" smtClean="0"/>
              <a:t>Practical work</a:t>
            </a:r>
            <a:endParaRPr lang="he-IL" dirty="0"/>
          </a:p>
        </p:txBody>
      </p:sp>
      <p:sp>
        <p:nvSpPr>
          <p:cNvPr id="4" name="Rectangle 3"/>
          <p:cNvSpPr/>
          <p:nvPr/>
        </p:nvSpPr>
        <p:spPr>
          <a:xfrm>
            <a:off x="152400" y="1200150"/>
            <a:ext cx="6019800" cy="3810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1012785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Optic Flow Divergence</a:t>
            </a:r>
            <a:endParaRPr lang="he-IL" dirty="0"/>
          </a:p>
        </p:txBody>
      </p:sp>
      <p:pic>
        <p:nvPicPr>
          <p:cNvPr id="5" name="Picture 4"/>
          <p:cNvPicPr/>
          <p:nvPr/>
        </p:nvPicPr>
        <p:blipFill>
          <a:blip r:embed="rId3"/>
          <a:stretch>
            <a:fillRect/>
          </a:stretch>
        </p:blipFill>
        <p:spPr>
          <a:xfrm>
            <a:off x="4800600" y="666750"/>
            <a:ext cx="4110681" cy="4132775"/>
          </a:xfrm>
          <a:prstGeom prst="rect">
            <a:avLst/>
          </a:prstGeom>
        </p:spPr>
      </p:pic>
      <p:sp>
        <p:nvSpPr>
          <p:cNvPr id="9" name="Rectangular Callout 8"/>
          <p:cNvSpPr/>
          <p:nvPr/>
        </p:nvSpPr>
        <p:spPr>
          <a:xfrm>
            <a:off x="914400" y="3028950"/>
            <a:ext cx="3192162" cy="762000"/>
          </a:xfrm>
          <a:prstGeom prst="wedgeRectCallout">
            <a:avLst>
              <a:gd name="adj1" fmla="val 89237"/>
              <a:gd name="adj2" fmla="val 6870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Location of tracked point in </a:t>
            </a:r>
            <a:r>
              <a:rPr lang="en-US" u="sng" dirty="0" smtClean="0">
                <a:solidFill>
                  <a:schemeClr val="tx1"/>
                </a:solidFill>
              </a:rPr>
              <a:t>previous</a:t>
            </a:r>
            <a:r>
              <a:rPr lang="en-US" dirty="0" smtClean="0">
                <a:solidFill>
                  <a:schemeClr val="tx1"/>
                </a:solidFill>
              </a:rPr>
              <a:t> </a:t>
            </a:r>
            <a:r>
              <a:rPr lang="en-US" dirty="0">
                <a:solidFill>
                  <a:schemeClr val="tx1"/>
                </a:solidFill>
              </a:rPr>
              <a:t>frame</a:t>
            </a:r>
          </a:p>
        </p:txBody>
      </p:sp>
      <p:sp>
        <p:nvSpPr>
          <p:cNvPr id="11" name="Rectangular Callout 10"/>
          <p:cNvSpPr/>
          <p:nvPr/>
        </p:nvSpPr>
        <p:spPr>
          <a:xfrm>
            <a:off x="914400" y="3983567"/>
            <a:ext cx="3192162" cy="779975"/>
          </a:xfrm>
          <a:prstGeom prst="wedgeRectCallout">
            <a:avLst>
              <a:gd name="adj1" fmla="val 83717"/>
              <a:gd name="adj2" fmla="val -313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Location of tracked point in </a:t>
            </a:r>
            <a:r>
              <a:rPr lang="en-US" u="sng" dirty="0" smtClean="0">
                <a:solidFill>
                  <a:schemeClr val="tx1"/>
                </a:solidFill>
              </a:rPr>
              <a:t>current</a:t>
            </a:r>
            <a:r>
              <a:rPr lang="en-US" dirty="0" smtClean="0">
                <a:solidFill>
                  <a:schemeClr val="tx1"/>
                </a:solidFill>
              </a:rPr>
              <a:t> </a:t>
            </a:r>
            <a:r>
              <a:rPr lang="en-US" dirty="0">
                <a:solidFill>
                  <a:schemeClr val="tx1"/>
                </a:solidFill>
              </a:rPr>
              <a:t>frame</a:t>
            </a:r>
          </a:p>
        </p:txBody>
      </p:sp>
      <p:sp>
        <p:nvSpPr>
          <p:cNvPr id="6" name="Rectangle 5"/>
          <p:cNvSpPr/>
          <p:nvPr/>
        </p:nvSpPr>
        <p:spPr>
          <a:xfrm>
            <a:off x="454823" y="694871"/>
            <a:ext cx="3659977" cy="369332"/>
          </a:xfrm>
          <a:prstGeom prst="rect">
            <a:avLst/>
          </a:prstGeom>
        </p:spPr>
        <p:txBody>
          <a:bodyPr wrap="none">
            <a:spAutoFit/>
          </a:bodyPr>
          <a:lstStyle/>
          <a:p>
            <a:pPr algn="ctr"/>
            <a:r>
              <a:rPr lang="en-US" b="1" dirty="0" smtClean="0">
                <a:solidFill>
                  <a:srgbClr val="FF0000"/>
                </a:solidFill>
              </a:rPr>
              <a:t>NOTE: </a:t>
            </a:r>
            <a:r>
              <a:rPr lang="en-US" b="1" dirty="0">
                <a:solidFill>
                  <a:srgbClr val="FF0000"/>
                </a:solidFill>
              </a:rPr>
              <a:t>not using </a:t>
            </a:r>
            <a:r>
              <a:rPr lang="en-US" b="1" dirty="0" smtClean="0">
                <a:solidFill>
                  <a:srgbClr val="FF0000"/>
                </a:solidFill>
              </a:rPr>
              <a:t>neuro-chip</a:t>
            </a:r>
            <a:r>
              <a:rPr lang="en-US" b="1" dirty="0">
                <a:solidFill>
                  <a:srgbClr val="FF0000"/>
                </a:solidFill>
              </a:rPr>
              <a:t> </a:t>
            </a:r>
            <a:r>
              <a:rPr lang="en-US" b="1" dirty="0" smtClean="0">
                <a:solidFill>
                  <a:srgbClr val="FF0000"/>
                </a:solidFill>
              </a:rPr>
              <a:t>yet</a:t>
            </a:r>
            <a:endParaRPr lang="en-US" b="1" dirty="0">
              <a:solidFill>
                <a:srgbClr val="FF0000"/>
              </a:solidFill>
            </a:endParaRPr>
          </a:p>
        </p:txBody>
      </p:sp>
    </p:spTree>
    <p:extLst>
      <p:ext uri="{BB962C8B-B14F-4D97-AF65-F5344CB8AC3E}">
        <p14:creationId xmlns:p14="http://schemas.microsoft.com/office/powerpoint/2010/main" val="2170643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a:t>
            </a:r>
            <a:r>
              <a:rPr lang="en-US" dirty="0" smtClean="0"/>
              <a:t>Neuro-evolution algorithm</a:t>
            </a:r>
            <a:endParaRPr lang="he-IL" dirty="0"/>
          </a:p>
        </p:txBody>
      </p:sp>
      <p:sp>
        <p:nvSpPr>
          <p:cNvPr id="3" name="Content Placeholder 2"/>
          <p:cNvSpPr>
            <a:spLocks noGrp="1"/>
          </p:cNvSpPr>
          <p:nvPr>
            <p:ph idx="1"/>
          </p:nvPr>
        </p:nvSpPr>
        <p:spPr>
          <a:xfrm>
            <a:off x="457200" y="1200150"/>
            <a:ext cx="8610600" cy="3394075"/>
          </a:xfrm>
        </p:spPr>
        <p:txBody>
          <a:bodyPr/>
          <a:lstStyle/>
          <a:p>
            <a:r>
              <a:rPr lang="en-US" sz="1800" dirty="0" smtClean="0"/>
              <a:t>Evolution starts with [4] randomly initialized population of [100] individuals</a:t>
            </a:r>
          </a:p>
          <a:p>
            <a:pPr lvl="1"/>
            <a:r>
              <a:rPr lang="en-US" sz="1600" dirty="0" smtClean="0"/>
              <a:t>Each individuals tested in same [4] varying landings</a:t>
            </a:r>
          </a:p>
          <a:p>
            <a:pPr lvl="1"/>
            <a:r>
              <a:rPr lang="en-US" sz="1600" dirty="0" smtClean="0"/>
              <a:t>Fitness </a:t>
            </a:r>
            <a:r>
              <a:rPr lang="en-US" sz="1600" dirty="0"/>
              <a:t>of individual is evaluated </a:t>
            </a:r>
            <a:endParaRPr lang="en-US" sz="1600" dirty="0" smtClean="0"/>
          </a:p>
          <a:p>
            <a:pPr lvl="2"/>
            <a:r>
              <a:rPr lang="en-US" sz="1600" dirty="0" smtClean="0"/>
              <a:t>by time </a:t>
            </a:r>
            <a:r>
              <a:rPr lang="en-US" sz="1600" dirty="0"/>
              <a:t>to </a:t>
            </a:r>
            <a:r>
              <a:rPr lang="en-US" sz="1600" dirty="0" smtClean="0"/>
              <a:t>land, </a:t>
            </a:r>
            <a:r>
              <a:rPr lang="en-US" sz="1600" dirty="0"/>
              <a:t>final </a:t>
            </a:r>
            <a:r>
              <a:rPr lang="en-US" sz="1600" dirty="0" smtClean="0"/>
              <a:t>height, </a:t>
            </a:r>
            <a:r>
              <a:rPr lang="en-US" sz="1600" dirty="0"/>
              <a:t>final </a:t>
            </a:r>
            <a:r>
              <a:rPr lang="en-US" sz="1600" dirty="0" smtClean="0"/>
              <a:t>vertical velocity, total </a:t>
            </a:r>
            <a:r>
              <a:rPr lang="en-US" sz="1600" dirty="0"/>
              <a:t>spike </a:t>
            </a:r>
            <a:r>
              <a:rPr lang="en-US" sz="1600" dirty="0" smtClean="0"/>
              <a:t>rate</a:t>
            </a:r>
          </a:p>
          <a:p>
            <a:pPr lvl="1"/>
            <a:r>
              <a:rPr lang="en-US" sz="1600" dirty="0" smtClean="0"/>
              <a:t>Selection carried out</a:t>
            </a:r>
          </a:p>
          <a:p>
            <a:pPr lvl="1"/>
            <a:r>
              <a:rPr lang="en-US" sz="1600" dirty="0"/>
              <a:t>Weights and parameters are mutated every </a:t>
            </a:r>
            <a:r>
              <a:rPr lang="en-US" sz="1600" dirty="0" smtClean="0"/>
              <a:t>generation [total 400 generations]</a:t>
            </a:r>
          </a:p>
          <a:p>
            <a:r>
              <a:rPr lang="en-US" sz="1800" dirty="0" smtClean="0"/>
              <a:t>At all time – “hall of fame” is kept</a:t>
            </a:r>
          </a:p>
          <a:p>
            <a:endParaRPr lang="en-US" sz="1800" dirty="0"/>
          </a:p>
          <a:p>
            <a:r>
              <a:rPr lang="en-US" sz="1800" dirty="0" smtClean="0"/>
              <a:t>Hall of fame individuals are tested in 250 landings</a:t>
            </a:r>
          </a:p>
          <a:p>
            <a:r>
              <a:rPr lang="en-US" sz="1800" dirty="0" smtClean="0"/>
              <a:t>Best performing individuals go for real-world tests</a:t>
            </a:r>
          </a:p>
          <a:p>
            <a:endParaRPr lang="he-IL" sz="1800" dirty="0"/>
          </a:p>
        </p:txBody>
      </p:sp>
    </p:spTree>
    <p:extLst>
      <p:ext uri="{BB962C8B-B14F-4D97-AF65-F5344CB8AC3E}">
        <p14:creationId xmlns:p14="http://schemas.microsoft.com/office/powerpoint/2010/main" val="3929681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layers SNN (20 | 10 | 5)</a:t>
            </a:r>
            <a:endParaRPr lang="he-IL" dirty="0"/>
          </a:p>
        </p:txBody>
      </p:sp>
      <p:pic>
        <p:nvPicPr>
          <p:cNvPr id="5" name="Picture 4"/>
          <p:cNvPicPr>
            <a:picLocks noChangeAspect="1"/>
          </p:cNvPicPr>
          <p:nvPr/>
        </p:nvPicPr>
        <p:blipFill>
          <a:blip r:embed="rId3"/>
          <a:stretch>
            <a:fillRect/>
          </a:stretch>
        </p:blipFill>
        <p:spPr>
          <a:xfrm>
            <a:off x="1397344" y="990600"/>
            <a:ext cx="5768714" cy="3638550"/>
          </a:xfrm>
          <a:prstGeom prst="rect">
            <a:avLst/>
          </a:prstGeom>
        </p:spPr>
      </p:pic>
      <p:sp>
        <p:nvSpPr>
          <p:cNvPr id="6" name="Rectangular Callout 5"/>
          <p:cNvSpPr/>
          <p:nvPr/>
        </p:nvSpPr>
        <p:spPr>
          <a:xfrm>
            <a:off x="1515487" y="1203562"/>
            <a:ext cx="1142524" cy="384867"/>
          </a:xfrm>
          <a:prstGeom prst="wedgeRectCallout">
            <a:avLst>
              <a:gd name="adj1" fmla="val 131664"/>
              <a:gd name="adj2" fmla="val -2690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smtClean="0">
                <a:solidFill>
                  <a:schemeClr val="tx1"/>
                </a:solidFill>
              </a:rPr>
              <a:t>10 neurons</a:t>
            </a:r>
            <a:endParaRPr lang="he-IL" sz="1600" dirty="0" smtClean="0">
              <a:solidFill>
                <a:schemeClr val="tx1"/>
              </a:solidFill>
            </a:endParaRPr>
          </a:p>
        </p:txBody>
      </p:sp>
      <p:sp>
        <p:nvSpPr>
          <p:cNvPr id="7" name="Rectangular Callout 6"/>
          <p:cNvSpPr/>
          <p:nvPr/>
        </p:nvSpPr>
        <p:spPr>
          <a:xfrm>
            <a:off x="5821464" y="3946566"/>
            <a:ext cx="1142524" cy="384867"/>
          </a:xfrm>
          <a:prstGeom prst="wedgeRectCallout">
            <a:avLst>
              <a:gd name="adj1" fmla="val -80316"/>
              <a:gd name="adj2" fmla="val 2125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smtClean="0">
                <a:solidFill>
                  <a:schemeClr val="tx1"/>
                </a:solidFill>
              </a:rPr>
              <a:t>5 neurons</a:t>
            </a:r>
            <a:endParaRPr lang="he-IL" sz="1600" dirty="0" smtClean="0">
              <a:solidFill>
                <a:schemeClr val="tx1"/>
              </a:solidFill>
            </a:endParaRPr>
          </a:p>
        </p:txBody>
      </p:sp>
      <p:sp>
        <p:nvSpPr>
          <p:cNvPr id="8" name="Rectangular Callout 7"/>
          <p:cNvSpPr/>
          <p:nvPr/>
        </p:nvSpPr>
        <p:spPr>
          <a:xfrm>
            <a:off x="990600" y="3808067"/>
            <a:ext cx="1625943" cy="559145"/>
          </a:xfrm>
          <a:prstGeom prst="wedgeRectCallout">
            <a:avLst>
              <a:gd name="adj1" fmla="val 67533"/>
              <a:gd name="adj2" fmla="val 3388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smtClean="0">
                <a:solidFill>
                  <a:schemeClr val="tx1"/>
                </a:solidFill>
              </a:rPr>
              <a:t>20 neurons</a:t>
            </a:r>
          </a:p>
          <a:p>
            <a:pPr algn="ctr"/>
            <a:r>
              <a:rPr lang="en-US" sz="1600" dirty="0" smtClean="0">
                <a:solidFill>
                  <a:schemeClr val="tx1"/>
                </a:solidFill>
              </a:rPr>
              <a:t>Position-Coding</a:t>
            </a:r>
            <a:endParaRPr lang="he-IL" sz="1600" dirty="0" smtClean="0">
              <a:solidFill>
                <a:schemeClr val="tx1"/>
              </a:solidFill>
            </a:endParaRPr>
          </a:p>
        </p:txBody>
      </p:sp>
      <p:sp>
        <p:nvSpPr>
          <p:cNvPr id="10" name="Rectangular Callout 9"/>
          <p:cNvSpPr/>
          <p:nvPr/>
        </p:nvSpPr>
        <p:spPr>
          <a:xfrm>
            <a:off x="6720542" y="1932252"/>
            <a:ext cx="2233371" cy="574472"/>
          </a:xfrm>
          <a:prstGeom prst="wedgeRectCallout">
            <a:avLst>
              <a:gd name="adj1" fmla="val -72216"/>
              <a:gd name="adj2" fmla="val 69759"/>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a:solidFill>
                  <a:schemeClr val="tx1"/>
                </a:solidFill>
              </a:rPr>
              <a:t>decoding from spikes</a:t>
            </a:r>
          </a:p>
          <a:p>
            <a:pPr algn="ctr"/>
            <a:r>
              <a:rPr lang="en-US" sz="1600" dirty="0" smtClean="0">
                <a:solidFill>
                  <a:schemeClr val="tx1"/>
                </a:solidFill>
              </a:rPr>
              <a:t>to </a:t>
            </a:r>
            <a:r>
              <a:rPr lang="en-US" sz="1600" dirty="0">
                <a:solidFill>
                  <a:schemeClr val="tx1"/>
                </a:solidFill>
              </a:rPr>
              <a:t>continuous Tsp</a:t>
            </a:r>
            <a:endParaRPr lang="he-IL" sz="1600" dirty="0" smtClean="0">
              <a:solidFill>
                <a:schemeClr val="tx1"/>
              </a:solidFill>
            </a:endParaRPr>
          </a:p>
        </p:txBody>
      </p:sp>
      <p:cxnSp>
        <p:nvCxnSpPr>
          <p:cNvPr id="12" name="Straight Arrow Connector 11"/>
          <p:cNvCxnSpPr>
            <a:stCxn id="15" idx="1"/>
          </p:cNvCxnSpPr>
          <p:nvPr/>
        </p:nvCxnSpPr>
        <p:spPr>
          <a:xfrm flipH="1">
            <a:off x="4597744" y="1360403"/>
            <a:ext cx="1255166" cy="4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ular Callout 14"/>
          <p:cNvSpPr/>
          <p:nvPr/>
        </p:nvSpPr>
        <p:spPr>
          <a:xfrm>
            <a:off x="5852910" y="1096874"/>
            <a:ext cx="2259227" cy="527057"/>
          </a:xfrm>
          <a:prstGeom prst="wedgeRectCallout">
            <a:avLst>
              <a:gd name="adj1" fmla="val -46582"/>
              <a:gd name="adj2" fmla="val -999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600" dirty="0">
                <a:solidFill>
                  <a:srgbClr val="FF0000"/>
                </a:solidFill>
              </a:rPr>
              <a:t>Red variables </a:t>
            </a:r>
            <a:r>
              <a:rPr lang="en-US" sz="1600" dirty="0" smtClean="0">
                <a:solidFill>
                  <a:schemeClr val="tx1"/>
                </a:solidFill>
              </a:rPr>
              <a:t>are </a:t>
            </a:r>
            <a:r>
              <a:rPr lang="en-US" sz="1600" dirty="0">
                <a:solidFill>
                  <a:schemeClr val="tx1"/>
                </a:solidFill>
              </a:rPr>
              <a:t>the </a:t>
            </a:r>
          </a:p>
          <a:p>
            <a:pPr algn="ctr"/>
            <a:r>
              <a:rPr lang="en-US" sz="1600" dirty="0">
                <a:solidFill>
                  <a:schemeClr val="tx1"/>
                </a:solidFill>
              </a:rPr>
              <a:t>evolved parameters.</a:t>
            </a:r>
          </a:p>
        </p:txBody>
      </p:sp>
    </p:spTree>
    <p:extLst>
      <p:ext uri="{BB962C8B-B14F-4D97-AF65-F5344CB8AC3E}">
        <p14:creationId xmlns:p14="http://schemas.microsoft.com/office/powerpoint/2010/main" val="3431624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200" y="923954"/>
            <a:ext cx="8229600" cy="2819400"/>
          </a:xfrm>
        </p:spPr>
        <p:txBody>
          <a:bodyPr/>
          <a:lstStyle/>
          <a:p>
            <a:endParaRPr lang="en-US" dirty="0" smtClean="0"/>
          </a:p>
          <a:p>
            <a:endParaRPr lang="en-US" dirty="0"/>
          </a:p>
          <a:p>
            <a:endParaRPr lang="en-US" dirty="0" smtClean="0"/>
          </a:p>
          <a:p>
            <a:endParaRPr lang="en-US" dirty="0"/>
          </a:p>
          <a:p>
            <a:endParaRPr lang="en-US" dirty="0" smtClean="0"/>
          </a:p>
          <a:p>
            <a:r>
              <a:rPr lang="en-US" dirty="0" smtClean="0"/>
              <a:t>Measure: oscillations, landing time, touch-down velocity, spike rate </a:t>
            </a:r>
            <a:r>
              <a:rPr lang="en-US" dirty="0" err="1" smtClean="0"/>
              <a:t>etc</a:t>
            </a:r>
            <a:endParaRPr lang="en-US" dirty="0" smtClean="0"/>
          </a:p>
          <a:p>
            <a:r>
              <a:rPr lang="en-US" b="1" dirty="0"/>
              <a:t>Conclusion</a:t>
            </a:r>
            <a:r>
              <a:rPr lang="en-US" dirty="0"/>
              <a:t>: bridged simulation to </a:t>
            </a:r>
            <a:r>
              <a:rPr lang="en-US" dirty="0" smtClean="0"/>
              <a:t>real-world</a:t>
            </a:r>
            <a:endParaRPr lang="he-IL" dirty="0"/>
          </a:p>
        </p:txBody>
      </p:sp>
      <p:sp>
        <p:nvSpPr>
          <p:cNvPr id="2" name="Title 1"/>
          <p:cNvSpPr>
            <a:spLocks noGrp="1"/>
          </p:cNvSpPr>
          <p:nvPr>
            <p:ph type="title"/>
          </p:nvPr>
        </p:nvSpPr>
        <p:spPr/>
        <p:txBody>
          <a:bodyPr/>
          <a:lstStyle/>
          <a:p>
            <a:r>
              <a:rPr lang="en-US" dirty="0" smtClean="0"/>
              <a:t>From evolving in simulation to real-world</a:t>
            </a:r>
            <a:endParaRPr lang="he-IL" dirty="0"/>
          </a:p>
        </p:txBody>
      </p:sp>
      <p:sp>
        <p:nvSpPr>
          <p:cNvPr id="12" name="Right Arrow 11"/>
          <p:cNvSpPr/>
          <p:nvPr/>
        </p:nvSpPr>
        <p:spPr>
          <a:xfrm>
            <a:off x="4082795" y="1897653"/>
            <a:ext cx="978408"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3" name="Rectangle 12"/>
          <p:cNvSpPr/>
          <p:nvPr/>
        </p:nvSpPr>
        <p:spPr>
          <a:xfrm>
            <a:off x="3380006" y="1567183"/>
            <a:ext cx="2383986" cy="307777"/>
          </a:xfrm>
          <a:prstGeom prst="rect">
            <a:avLst/>
          </a:prstGeom>
        </p:spPr>
        <p:txBody>
          <a:bodyPr wrap="none">
            <a:spAutoFit/>
          </a:bodyPr>
          <a:lstStyle/>
          <a:p>
            <a:r>
              <a:rPr lang="en-US" sz="1400" dirty="0"/>
              <a:t>Best performing individuals </a:t>
            </a:r>
            <a:endParaRPr lang="he-IL" sz="1400" dirty="0"/>
          </a:p>
        </p:txBody>
      </p:sp>
      <p:pic>
        <p:nvPicPr>
          <p:cNvPr id="14" name="Picture 13"/>
          <p:cNvPicPr>
            <a:picLocks noChangeAspect="1"/>
          </p:cNvPicPr>
          <p:nvPr/>
        </p:nvPicPr>
        <p:blipFill>
          <a:blip r:embed="rId2"/>
          <a:stretch>
            <a:fillRect/>
          </a:stretch>
        </p:blipFill>
        <p:spPr>
          <a:xfrm>
            <a:off x="6434848" y="942563"/>
            <a:ext cx="2124075" cy="1571625"/>
          </a:xfrm>
          <a:prstGeom prst="rect">
            <a:avLst/>
          </a:prstGeom>
        </p:spPr>
      </p:pic>
      <p:pic>
        <p:nvPicPr>
          <p:cNvPr id="18" name="Picture 17"/>
          <p:cNvPicPr>
            <a:picLocks noChangeAspect="1"/>
          </p:cNvPicPr>
          <p:nvPr/>
        </p:nvPicPr>
        <p:blipFill>
          <a:blip r:embed="rId3"/>
          <a:stretch>
            <a:fillRect/>
          </a:stretch>
        </p:blipFill>
        <p:spPr>
          <a:xfrm>
            <a:off x="1081668" y="895350"/>
            <a:ext cx="2027546" cy="1551768"/>
          </a:xfrm>
          <a:prstGeom prst="rect">
            <a:avLst/>
          </a:prstGeom>
        </p:spPr>
      </p:pic>
      <p:sp>
        <p:nvSpPr>
          <p:cNvPr id="19" name="Rectangle 18"/>
          <p:cNvSpPr/>
          <p:nvPr/>
        </p:nvSpPr>
        <p:spPr>
          <a:xfrm>
            <a:off x="-152400" y="3846553"/>
            <a:ext cx="9111048" cy="830997"/>
          </a:xfrm>
          <a:prstGeom prst="rect">
            <a:avLst/>
          </a:prstGeom>
        </p:spPr>
        <p:txBody>
          <a:bodyPr wrap="square">
            <a:spAutoFit/>
          </a:bodyPr>
          <a:lstStyle/>
          <a:p>
            <a:pPr algn="ctr"/>
            <a:r>
              <a:rPr lang="en-US" sz="2400" b="1" dirty="0" smtClean="0">
                <a:solidFill>
                  <a:srgbClr val="FF0000"/>
                </a:solidFill>
              </a:rPr>
              <a:t>But, </a:t>
            </a:r>
            <a:r>
              <a:rPr lang="en-US" sz="2400" b="1" dirty="0">
                <a:solidFill>
                  <a:srgbClr val="FF0000"/>
                </a:solidFill>
              </a:rPr>
              <a:t>not using neuro-chip! </a:t>
            </a:r>
            <a:endParaRPr lang="en-US" sz="2400" b="1" dirty="0" smtClean="0">
              <a:solidFill>
                <a:srgbClr val="FF0000"/>
              </a:solidFill>
            </a:endParaRPr>
          </a:p>
          <a:p>
            <a:pPr algn="ctr"/>
            <a:r>
              <a:rPr lang="en-US" sz="2400" b="1" dirty="0" smtClean="0">
                <a:solidFill>
                  <a:srgbClr val="FF0000"/>
                </a:solidFill>
              </a:rPr>
              <a:t>(Using </a:t>
            </a:r>
            <a:r>
              <a:rPr lang="en-US" sz="2400" b="1" dirty="0">
                <a:solidFill>
                  <a:srgbClr val="FF0000"/>
                </a:solidFill>
              </a:rPr>
              <a:t>TinySNN – a C implementation – on </a:t>
            </a:r>
            <a:r>
              <a:rPr lang="en-US" sz="2400" b="1" dirty="0" smtClean="0">
                <a:solidFill>
                  <a:srgbClr val="FF0000"/>
                </a:solidFill>
              </a:rPr>
              <a:t>CortexA)</a:t>
            </a:r>
            <a:endParaRPr lang="en-US" sz="2400" b="1" dirty="0">
              <a:solidFill>
                <a:srgbClr val="FF0000"/>
              </a:solidFill>
            </a:endParaRPr>
          </a:p>
        </p:txBody>
      </p:sp>
    </p:spTree>
    <p:extLst>
      <p:ext uri="{BB962C8B-B14F-4D97-AF65-F5344CB8AC3E}">
        <p14:creationId xmlns:p14="http://schemas.microsoft.com/office/powerpoint/2010/main" val="3023658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of Loihi with drone and CPU</a:t>
            </a:r>
            <a:endParaRPr lang="he-IL" dirty="0"/>
          </a:p>
        </p:txBody>
      </p:sp>
      <p:pic>
        <p:nvPicPr>
          <p:cNvPr id="8" name="Picture 7"/>
          <p:cNvPicPr>
            <a:picLocks noChangeAspect="1"/>
          </p:cNvPicPr>
          <p:nvPr/>
        </p:nvPicPr>
        <p:blipFill>
          <a:blip r:embed="rId2"/>
          <a:stretch>
            <a:fillRect/>
          </a:stretch>
        </p:blipFill>
        <p:spPr>
          <a:xfrm>
            <a:off x="114547" y="1123950"/>
            <a:ext cx="8914905" cy="3276600"/>
          </a:xfrm>
          <a:prstGeom prst="rect">
            <a:avLst/>
          </a:prstGeom>
        </p:spPr>
      </p:pic>
      <p:sp>
        <p:nvSpPr>
          <p:cNvPr id="4" name="Rectangle 3"/>
          <p:cNvSpPr/>
          <p:nvPr/>
        </p:nvSpPr>
        <p:spPr>
          <a:xfrm>
            <a:off x="147204" y="895350"/>
            <a:ext cx="2748396" cy="1905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980338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of Loihi with drone and CPU</a:t>
            </a:r>
            <a:endParaRPr lang="he-IL" dirty="0"/>
          </a:p>
        </p:txBody>
      </p:sp>
      <p:pic>
        <p:nvPicPr>
          <p:cNvPr id="3" name="Picture 2"/>
          <p:cNvPicPr>
            <a:picLocks noChangeAspect="1"/>
          </p:cNvPicPr>
          <p:nvPr/>
        </p:nvPicPr>
        <p:blipFill>
          <a:blip r:embed="rId3"/>
          <a:stretch>
            <a:fillRect/>
          </a:stretch>
        </p:blipFill>
        <p:spPr>
          <a:xfrm>
            <a:off x="3657600" y="666750"/>
            <a:ext cx="5334000" cy="4153466"/>
          </a:xfrm>
          <a:prstGeom prst="rect">
            <a:avLst/>
          </a:prstGeom>
        </p:spPr>
      </p:pic>
      <p:pic>
        <p:nvPicPr>
          <p:cNvPr id="5" name="Picture 4"/>
          <p:cNvPicPr>
            <a:picLocks noChangeAspect="1"/>
          </p:cNvPicPr>
          <p:nvPr/>
        </p:nvPicPr>
        <p:blipFill>
          <a:blip r:embed="rId4"/>
          <a:stretch>
            <a:fillRect/>
          </a:stretch>
        </p:blipFill>
        <p:spPr>
          <a:xfrm>
            <a:off x="0" y="690032"/>
            <a:ext cx="3505200" cy="4224215"/>
          </a:xfrm>
          <a:prstGeom prst="rect">
            <a:avLst/>
          </a:prstGeom>
        </p:spPr>
      </p:pic>
      <p:cxnSp>
        <p:nvCxnSpPr>
          <p:cNvPr id="7" name="Straight Arrow Connector 6"/>
          <p:cNvCxnSpPr/>
          <p:nvPr/>
        </p:nvCxnSpPr>
        <p:spPr>
          <a:xfrm>
            <a:off x="3509963" y="1962150"/>
            <a:ext cx="19002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509963" y="3257550"/>
            <a:ext cx="1900237"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90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simulation to neuro-chip: Loihi LIF model</a:t>
            </a:r>
            <a:endParaRPr lang="he-IL" dirty="0"/>
          </a:p>
        </p:txBody>
      </p:sp>
      <p:sp>
        <p:nvSpPr>
          <p:cNvPr id="3" name="Content Placeholder 2"/>
          <p:cNvSpPr>
            <a:spLocks noGrp="1"/>
          </p:cNvSpPr>
          <p:nvPr>
            <p:ph idx="1"/>
          </p:nvPr>
        </p:nvSpPr>
        <p:spPr/>
        <p:txBody>
          <a:bodyPr/>
          <a:lstStyle/>
          <a:p>
            <a:r>
              <a:rPr lang="en-US" dirty="0" smtClean="0"/>
              <a:t>Gaps:</a:t>
            </a:r>
          </a:p>
          <a:p>
            <a:pPr lvl="1"/>
            <a:r>
              <a:rPr lang="en-US" dirty="0" smtClean="0"/>
              <a:t>Variances in neuron LIF models</a:t>
            </a:r>
          </a:p>
          <a:p>
            <a:pPr lvl="1"/>
            <a:r>
              <a:rPr lang="en-US" dirty="0" smtClean="0"/>
              <a:t>Loihi neurons update cycle</a:t>
            </a:r>
          </a:p>
          <a:p>
            <a:r>
              <a:rPr lang="en-US" dirty="0" smtClean="0"/>
              <a:t>Adjustments:</a:t>
            </a:r>
          </a:p>
          <a:p>
            <a:pPr lvl="1"/>
            <a:r>
              <a:rPr lang="en-US" dirty="0" smtClean="0"/>
              <a:t>Mimic Loihi neurons, delay buffers</a:t>
            </a:r>
          </a:p>
        </p:txBody>
      </p:sp>
      <p:pic>
        <p:nvPicPr>
          <p:cNvPr id="4" name="Picture 3"/>
          <p:cNvPicPr>
            <a:picLocks noChangeAspect="1"/>
          </p:cNvPicPr>
          <p:nvPr/>
        </p:nvPicPr>
        <p:blipFill>
          <a:blip r:embed="rId3"/>
          <a:stretch>
            <a:fillRect/>
          </a:stretch>
        </p:blipFill>
        <p:spPr>
          <a:xfrm>
            <a:off x="76200" y="3423708"/>
            <a:ext cx="3746085" cy="1260475"/>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3962400" y="3438525"/>
            <a:ext cx="5150958" cy="126682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5"/>
          <a:stretch>
            <a:fillRect/>
          </a:stretch>
        </p:blipFill>
        <p:spPr>
          <a:xfrm>
            <a:off x="5562600" y="1590902"/>
            <a:ext cx="1194759" cy="914400"/>
          </a:xfrm>
          <a:prstGeom prst="rect">
            <a:avLst/>
          </a:prstGeom>
        </p:spPr>
      </p:pic>
      <p:sp>
        <p:nvSpPr>
          <p:cNvPr id="7" name="Right Arrow 6"/>
          <p:cNvSpPr/>
          <p:nvPr/>
        </p:nvSpPr>
        <p:spPr>
          <a:xfrm>
            <a:off x="6934200" y="1893736"/>
            <a:ext cx="641605" cy="3178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pic>
        <p:nvPicPr>
          <p:cNvPr id="8" name="Picture 7"/>
          <p:cNvPicPr>
            <a:picLocks noChangeAspect="1"/>
          </p:cNvPicPr>
          <p:nvPr/>
        </p:nvPicPr>
        <p:blipFill>
          <a:blip r:embed="rId6"/>
          <a:stretch>
            <a:fillRect/>
          </a:stretch>
        </p:blipFill>
        <p:spPr>
          <a:xfrm>
            <a:off x="7840770" y="1781320"/>
            <a:ext cx="1256059" cy="591622"/>
          </a:xfrm>
          <a:prstGeom prst="rect">
            <a:avLst/>
          </a:prstGeom>
        </p:spPr>
      </p:pic>
    </p:spTree>
    <p:extLst>
      <p:ext uri="{BB962C8B-B14F-4D97-AF65-F5344CB8AC3E}">
        <p14:creationId xmlns:p14="http://schemas.microsoft.com/office/powerpoint/2010/main" val="1596712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simulation to </a:t>
            </a:r>
            <a:r>
              <a:rPr lang="en-US" dirty="0" smtClean="0"/>
              <a:t>real-world: </a:t>
            </a:r>
            <a:r>
              <a:rPr lang="en-US" dirty="0"/>
              <a:t>Loihi </a:t>
            </a:r>
            <a:r>
              <a:rPr lang="en-US" dirty="0" smtClean="0"/>
              <a:t>on real drone</a:t>
            </a:r>
            <a:endParaRPr lang="he-IL" dirty="0"/>
          </a:p>
        </p:txBody>
      </p:sp>
      <p:sp>
        <p:nvSpPr>
          <p:cNvPr id="3" name="Content Placeholder 2"/>
          <p:cNvSpPr>
            <a:spLocks noGrp="1"/>
          </p:cNvSpPr>
          <p:nvPr>
            <p:ph idx="1"/>
          </p:nvPr>
        </p:nvSpPr>
        <p:spPr>
          <a:xfrm>
            <a:off x="457200" y="1200151"/>
            <a:ext cx="8229600" cy="1524000"/>
          </a:xfrm>
        </p:spPr>
        <p:txBody>
          <a:bodyPr/>
          <a:lstStyle/>
          <a:p>
            <a:r>
              <a:rPr lang="en-US" dirty="0" smtClean="0"/>
              <a:t>Intermediate pre-flight testing: comparison with offline Loihi chip</a:t>
            </a:r>
          </a:p>
          <a:p>
            <a:r>
              <a:rPr lang="en-US" dirty="0" smtClean="0"/>
              <a:t>Comparison with Loihi integrated on real drone</a:t>
            </a:r>
            <a:endParaRPr lang="he-IL" dirty="0"/>
          </a:p>
        </p:txBody>
      </p:sp>
      <p:pic>
        <p:nvPicPr>
          <p:cNvPr id="4" name="Picture 3"/>
          <p:cNvPicPr>
            <a:picLocks noChangeAspect="1"/>
          </p:cNvPicPr>
          <p:nvPr/>
        </p:nvPicPr>
        <p:blipFill>
          <a:blip r:embed="rId3"/>
          <a:stretch>
            <a:fillRect/>
          </a:stretch>
        </p:blipFill>
        <p:spPr>
          <a:xfrm>
            <a:off x="290145" y="2622498"/>
            <a:ext cx="2027546" cy="1551768"/>
          </a:xfrm>
          <a:prstGeom prst="rect">
            <a:avLst/>
          </a:prstGeom>
        </p:spPr>
      </p:pic>
      <p:sp>
        <p:nvSpPr>
          <p:cNvPr id="5" name="TextBox 4"/>
          <p:cNvSpPr txBox="1"/>
          <p:nvPr/>
        </p:nvSpPr>
        <p:spPr>
          <a:xfrm>
            <a:off x="228600" y="4222697"/>
            <a:ext cx="2146742" cy="369332"/>
          </a:xfrm>
          <a:prstGeom prst="rect">
            <a:avLst/>
          </a:prstGeom>
          <a:noFill/>
        </p:spPr>
        <p:txBody>
          <a:bodyPr wrap="none" rtlCol="1">
            <a:spAutoFit/>
          </a:bodyPr>
          <a:lstStyle/>
          <a:p>
            <a:pPr algn="l" rtl="0"/>
            <a:r>
              <a:rPr lang="en-US" dirty="0" smtClean="0"/>
              <a:t>(Adjust) and record</a:t>
            </a:r>
            <a:endParaRPr lang="he-IL" dirty="0"/>
          </a:p>
        </p:txBody>
      </p:sp>
      <p:pic>
        <p:nvPicPr>
          <p:cNvPr id="6" name="Picture 5"/>
          <p:cNvPicPr>
            <a:picLocks noChangeAspect="1"/>
          </p:cNvPicPr>
          <p:nvPr/>
        </p:nvPicPr>
        <p:blipFill>
          <a:blip r:embed="rId4"/>
          <a:stretch>
            <a:fillRect/>
          </a:stretch>
        </p:blipFill>
        <p:spPr>
          <a:xfrm>
            <a:off x="6554878" y="2419350"/>
            <a:ext cx="2315909" cy="1803347"/>
          </a:xfrm>
          <a:prstGeom prst="rect">
            <a:avLst/>
          </a:prstGeom>
        </p:spPr>
      </p:pic>
      <p:pic>
        <p:nvPicPr>
          <p:cNvPr id="7" name="Picture 6"/>
          <p:cNvPicPr>
            <a:picLocks noChangeAspect="1"/>
          </p:cNvPicPr>
          <p:nvPr/>
        </p:nvPicPr>
        <p:blipFill>
          <a:blip r:embed="rId5"/>
          <a:stretch>
            <a:fillRect/>
          </a:stretch>
        </p:blipFill>
        <p:spPr>
          <a:xfrm>
            <a:off x="3505200" y="3003497"/>
            <a:ext cx="1998367" cy="941260"/>
          </a:xfrm>
          <a:prstGeom prst="rect">
            <a:avLst/>
          </a:prstGeom>
        </p:spPr>
      </p:pic>
      <p:sp>
        <p:nvSpPr>
          <p:cNvPr id="8" name="TextBox 7"/>
          <p:cNvSpPr txBox="1"/>
          <p:nvPr/>
        </p:nvSpPr>
        <p:spPr>
          <a:xfrm>
            <a:off x="3935219" y="4222697"/>
            <a:ext cx="1398781" cy="369332"/>
          </a:xfrm>
          <a:prstGeom prst="rect">
            <a:avLst/>
          </a:prstGeom>
          <a:noFill/>
        </p:spPr>
        <p:txBody>
          <a:bodyPr wrap="none" rtlCol="1">
            <a:spAutoFit/>
          </a:bodyPr>
          <a:lstStyle/>
          <a:p>
            <a:pPr algn="l" rtl="0"/>
            <a:r>
              <a:rPr lang="en-US" dirty="0" smtClean="0"/>
              <a:t>Offline Loihi</a:t>
            </a:r>
            <a:endParaRPr lang="he-IL" dirty="0"/>
          </a:p>
        </p:txBody>
      </p:sp>
      <p:sp>
        <p:nvSpPr>
          <p:cNvPr id="9" name="TextBox 8"/>
          <p:cNvSpPr txBox="1"/>
          <p:nvPr/>
        </p:nvSpPr>
        <p:spPr>
          <a:xfrm>
            <a:off x="6963995" y="4222697"/>
            <a:ext cx="1646605" cy="369332"/>
          </a:xfrm>
          <a:prstGeom prst="rect">
            <a:avLst/>
          </a:prstGeom>
          <a:noFill/>
        </p:spPr>
        <p:txBody>
          <a:bodyPr wrap="none" rtlCol="1">
            <a:spAutoFit/>
          </a:bodyPr>
          <a:lstStyle/>
          <a:p>
            <a:pPr algn="l" rtl="0"/>
            <a:r>
              <a:rPr lang="en-US" dirty="0" smtClean="0"/>
              <a:t>Loihi on drone</a:t>
            </a:r>
            <a:endParaRPr lang="he-IL" dirty="0"/>
          </a:p>
        </p:txBody>
      </p:sp>
      <p:sp>
        <p:nvSpPr>
          <p:cNvPr id="11" name="Right Arrow 10"/>
          <p:cNvSpPr/>
          <p:nvPr/>
        </p:nvSpPr>
        <p:spPr>
          <a:xfrm>
            <a:off x="2676885" y="3257552"/>
            <a:ext cx="641605" cy="3178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2" name="Right Arrow 11"/>
          <p:cNvSpPr/>
          <p:nvPr/>
        </p:nvSpPr>
        <p:spPr>
          <a:xfrm>
            <a:off x="5913273" y="2754887"/>
            <a:ext cx="641605" cy="3178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20575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he-IL" dirty="0"/>
          </a:p>
        </p:txBody>
      </p:sp>
      <p:pic>
        <p:nvPicPr>
          <p:cNvPr id="7" name="Picture 6"/>
          <p:cNvPicPr>
            <a:picLocks noChangeAspect="1"/>
          </p:cNvPicPr>
          <p:nvPr/>
        </p:nvPicPr>
        <p:blipFill>
          <a:blip r:embed="rId3"/>
          <a:stretch>
            <a:fillRect/>
          </a:stretch>
        </p:blipFill>
        <p:spPr>
          <a:xfrm>
            <a:off x="877541" y="3334215"/>
            <a:ext cx="1998367" cy="941260"/>
          </a:xfrm>
          <a:prstGeom prst="rect">
            <a:avLst/>
          </a:prstGeom>
        </p:spPr>
      </p:pic>
      <p:pic>
        <p:nvPicPr>
          <p:cNvPr id="11" name="Picture 10"/>
          <p:cNvPicPr>
            <a:picLocks noChangeAspect="1"/>
          </p:cNvPicPr>
          <p:nvPr/>
        </p:nvPicPr>
        <p:blipFill>
          <a:blip r:embed="rId4"/>
          <a:stretch>
            <a:fillRect/>
          </a:stretch>
        </p:blipFill>
        <p:spPr>
          <a:xfrm>
            <a:off x="0" y="1185914"/>
            <a:ext cx="3886200" cy="1825949"/>
          </a:xfrm>
          <a:prstGeom prst="rect">
            <a:avLst/>
          </a:prstGeom>
          <a:effectLst>
            <a:outerShdw blurRad="63500" sx="102000" sy="102000" algn="ctr" rotWithShape="0">
              <a:prstClr val="black">
                <a:alpha val="40000"/>
              </a:prstClr>
            </a:outerShdw>
          </a:effectLst>
        </p:spPr>
      </p:pic>
      <p:pic>
        <p:nvPicPr>
          <p:cNvPr id="12" name="Picture 11"/>
          <p:cNvPicPr>
            <a:picLocks noChangeAspect="1"/>
          </p:cNvPicPr>
          <p:nvPr/>
        </p:nvPicPr>
        <p:blipFill>
          <a:blip r:embed="rId5"/>
          <a:stretch>
            <a:fillRect/>
          </a:stretch>
        </p:blipFill>
        <p:spPr>
          <a:xfrm>
            <a:off x="4641957" y="206375"/>
            <a:ext cx="3429000" cy="2700595"/>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6"/>
          <a:stretch>
            <a:fillRect/>
          </a:stretch>
        </p:blipFill>
        <p:spPr>
          <a:xfrm>
            <a:off x="4090228" y="3110211"/>
            <a:ext cx="1784135" cy="1389267"/>
          </a:xfrm>
          <a:prstGeom prst="rect">
            <a:avLst/>
          </a:prstGeom>
        </p:spPr>
      </p:pic>
      <p:pic>
        <p:nvPicPr>
          <p:cNvPr id="4" name="Picture 3"/>
          <p:cNvPicPr>
            <a:picLocks noChangeAspect="1"/>
          </p:cNvPicPr>
          <p:nvPr/>
        </p:nvPicPr>
        <p:blipFill>
          <a:blip r:embed="rId7"/>
          <a:stretch>
            <a:fillRect/>
          </a:stretch>
        </p:blipFill>
        <p:spPr>
          <a:xfrm>
            <a:off x="7010400" y="3264479"/>
            <a:ext cx="1307798" cy="1234999"/>
          </a:xfrm>
          <a:prstGeom prst="rect">
            <a:avLst/>
          </a:prstGeom>
          <a:effectLst>
            <a:outerShdw blurRad="63500" sx="102000" sy="102000" algn="ctr" rotWithShape="0">
              <a:prstClr val="black">
                <a:alpha val="40000"/>
              </a:prstClr>
            </a:outerShdw>
          </a:effectLst>
        </p:spPr>
      </p:pic>
      <p:sp>
        <p:nvSpPr>
          <p:cNvPr id="8" name="Rectangle 7"/>
          <p:cNvSpPr/>
          <p:nvPr/>
        </p:nvSpPr>
        <p:spPr>
          <a:xfrm>
            <a:off x="6098089" y="2888429"/>
            <a:ext cx="3198311" cy="369332"/>
          </a:xfrm>
          <a:prstGeom prst="rect">
            <a:avLst/>
          </a:prstGeom>
        </p:spPr>
        <p:txBody>
          <a:bodyPr wrap="none">
            <a:spAutoFit/>
          </a:bodyPr>
          <a:lstStyle/>
          <a:p>
            <a:r>
              <a:rPr lang="en-US" dirty="0">
                <a:solidFill>
                  <a:srgbClr val="0036CA"/>
                </a:solidFill>
                <a:latin typeface="LinLibertineT"/>
                <a:hlinkClick r:id="rId8"/>
              </a:rPr>
              <a:t>https://</a:t>
            </a:r>
            <a:r>
              <a:rPr lang="en-US" dirty="0" smtClean="0">
                <a:solidFill>
                  <a:srgbClr val="0036CA"/>
                </a:solidFill>
                <a:latin typeface="LinLibertineT"/>
                <a:hlinkClick r:id="rId8"/>
              </a:rPr>
              <a:t>youtu.be/LGkjlG-OjaU</a:t>
            </a:r>
            <a:r>
              <a:rPr lang="en-US" dirty="0" smtClean="0">
                <a:solidFill>
                  <a:srgbClr val="000000"/>
                </a:solidFill>
                <a:latin typeface="LinLibertineT"/>
              </a:rPr>
              <a:t> </a:t>
            </a:r>
            <a:endParaRPr lang="he-IL" dirty="0"/>
          </a:p>
        </p:txBody>
      </p:sp>
      <p:sp>
        <p:nvSpPr>
          <p:cNvPr id="9" name="TextBox 8"/>
          <p:cNvSpPr txBox="1"/>
          <p:nvPr/>
        </p:nvSpPr>
        <p:spPr>
          <a:xfrm>
            <a:off x="304800" y="4559728"/>
            <a:ext cx="3348032" cy="369332"/>
          </a:xfrm>
          <a:prstGeom prst="rect">
            <a:avLst/>
          </a:prstGeom>
          <a:noFill/>
        </p:spPr>
        <p:txBody>
          <a:bodyPr wrap="none" rtlCol="1">
            <a:spAutoFit/>
          </a:bodyPr>
          <a:lstStyle/>
          <a:p>
            <a:pPr algn="l" rtl="0"/>
            <a:r>
              <a:rPr lang="en-US" dirty="0" smtClean="0"/>
              <a:t>Simulation and offline pre-flight</a:t>
            </a:r>
            <a:endParaRPr lang="he-IL" dirty="0"/>
          </a:p>
        </p:txBody>
      </p:sp>
      <p:sp>
        <p:nvSpPr>
          <p:cNvPr id="13" name="TextBox 12"/>
          <p:cNvSpPr txBox="1"/>
          <p:nvPr/>
        </p:nvSpPr>
        <p:spPr>
          <a:xfrm>
            <a:off x="5103478" y="4559728"/>
            <a:ext cx="2967479" cy="369332"/>
          </a:xfrm>
          <a:prstGeom prst="rect">
            <a:avLst/>
          </a:prstGeom>
          <a:noFill/>
        </p:spPr>
        <p:txBody>
          <a:bodyPr wrap="none" rtlCol="1">
            <a:spAutoFit/>
          </a:bodyPr>
          <a:lstStyle/>
          <a:p>
            <a:pPr algn="l" rtl="0"/>
            <a:r>
              <a:rPr lang="en-US" dirty="0" smtClean="0"/>
              <a:t>Real-world drone with </a:t>
            </a:r>
            <a:r>
              <a:rPr lang="en-US" dirty="0" err="1" smtClean="0"/>
              <a:t>Loihi</a:t>
            </a:r>
            <a:endParaRPr lang="he-IL" dirty="0"/>
          </a:p>
        </p:txBody>
      </p:sp>
      <p:sp>
        <p:nvSpPr>
          <p:cNvPr id="14" name="Rectangle 13"/>
          <p:cNvSpPr/>
          <p:nvPr/>
        </p:nvSpPr>
        <p:spPr>
          <a:xfrm>
            <a:off x="3177776" y="1856722"/>
            <a:ext cx="788783" cy="120211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6" name="Rectangle 15"/>
          <p:cNvSpPr/>
          <p:nvPr/>
        </p:nvSpPr>
        <p:spPr>
          <a:xfrm>
            <a:off x="1447800" y="1856722"/>
            <a:ext cx="788783" cy="120211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1755967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he-IL" dirty="0"/>
          </a:p>
        </p:txBody>
      </p:sp>
      <p:sp>
        <p:nvSpPr>
          <p:cNvPr id="3" name="Content Placeholder 2"/>
          <p:cNvSpPr>
            <a:spLocks noGrp="1"/>
          </p:cNvSpPr>
          <p:nvPr>
            <p:ph idx="1"/>
          </p:nvPr>
        </p:nvSpPr>
        <p:spPr/>
        <p:txBody>
          <a:bodyPr/>
          <a:lstStyle/>
          <a:p>
            <a:r>
              <a:rPr lang="en-US" dirty="0" smtClean="0"/>
              <a:t>Introduction </a:t>
            </a:r>
          </a:p>
          <a:p>
            <a:endParaRPr lang="en-US" dirty="0" smtClean="0"/>
          </a:p>
          <a:p>
            <a:r>
              <a:rPr lang="en-US" dirty="0" smtClean="0"/>
              <a:t>Articles</a:t>
            </a:r>
          </a:p>
          <a:p>
            <a:pPr marL="800100" lvl="1" indent="-342900">
              <a:buFont typeface="+mj-lt"/>
              <a:buAutoNum type="arabicPeriod"/>
            </a:pPr>
            <a:r>
              <a:rPr lang="en-US" dirty="0" smtClean="0"/>
              <a:t>Neuromorphic PID controller – 1DoF study</a:t>
            </a:r>
          </a:p>
          <a:p>
            <a:pPr marL="800100" lvl="1" indent="-342900">
              <a:buFont typeface="+mj-lt"/>
              <a:buAutoNum type="arabicPeriod"/>
            </a:pPr>
            <a:r>
              <a:rPr lang="en-US" dirty="0" smtClean="0"/>
              <a:t>Optic-Flow based landing</a:t>
            </a:r>
          </a:p>
          <a:p>
            <a:pPr marL="800100" lvl="1" indent="-342900">
              <a:buFont typeface="+mj-lt"/>
              <a:buAutoNum type="arabicPeriod"/>
            </a:pPr>
            <a:r>
              <a:rPr lang="en-US" dirty="0" smtClean="0"/>
              <a:t>Event-driven vision and motor-control</a:t>
            </a:r>
          </a:p>
          <a:p>
            <a:pPr marL="800100" lvl="1" indent="-342900">
              <a:buFont typeface="+mj-lt"/>
              <a:buAutoNum type="arabicPeriod"/>
            </a:pPr>
            <a:r>
              <a:rPr lang="en-US" dirty="0" smtClean="0"/>
              <a:t>Dynamic topology network</a:t>
            </a:r>
            <a:endParaRPr lang="en-US" dirty="0"/>
          </a:p>
          <a:p>
            <a:endParaRPr lang="en-US" dirty="0" smtClean="0"/>
          </a:p>
          <a:p>
            <a:r>
              <a:rPr lang="en-US" dirty="0" smtClean="0"/>
              <a:t>Practical work</a:t>
            </a:r>
            <a:endParaRPr lang="he-IL" dirty="0"/>
          </a:p>
        </p:txBody>
      </p:sp>
      <p:sp>
        <p:nvSpPr>
          <p:cNvPr id="4" name="Rectangle 3"/>
          <p:cNvSpPr/>
          <p:nvPr/>
        </p:nvSpPr>
        <p:spPr>
          <a:xfrm>
            <a:off x="152400" y="2952750"/>
            <a:ext cx="6019800" cy="3810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4044901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Drones in a nutshell</a:t>
            </a:r>
            <a:endParaRPr lang="he-IL" dirty="0"/>
          </a:p>
        </p:txBody>
      </p:sp>
      <p:pic>
        <p:nvPicPr>
          <p:cNvPr id="4" name="Picture 3"/>
          <p:cNvPicPr>
            <a:picLocks noChangeAspect="1"/>
          </p:cNvPicPr>
          <p:nvPr/>
        </p:nvPicPr>
        <p:blipFill>
          <a:blip r:embed="rId3"/>
          <a:stretch>
            <a:fillRect/>
          </a:stretch>
        </p:blipFill>
        <p:spPr>
          <a:xfrm>
            <a:off x="152400" y="1276350"/>
            <a:ext cx="4038600" cy="3033698"/>
          </a:xfrm>
          <a:prstGeom prst="rect">
            <a:avLst/>
          </a:prstGeom>
        </p:spPr>
      </p:pic>
      <p:pic>
        <p:nvPicPr>
          <p:cNvPr id="5" name="Picture 4"/>
          <p:cNvPicPr>
            <a:picLocks noChangeAspect="1"/>
          </p:cNvPicPr>
          <p:nvPr/>
        </p:nvPicPr>
        <p:blipFill>
          <a:blip r:embed="rId4"/>
          <a:stretch>
            <a:fillRect/>
          </a:stretch>
        </p:blipFill>
        <p:spPr>
          <a:xfrm>
            <a:off x="4267200" y="971550"/>
            <a:ext cx="4876800" cy="3513555"/>
          </a:xfrm>
          <a:prstGeom prst="rect">
            <a:avLst/>
          </a:prstGeom>
        </p:spPr>
      </p:pic>
    </p:spTree>
    <p:extLst>
      <p:ext uri="{BB962C8B-B14F-4D97-AF65-F5344CB8AC3E}">
        <p14:creationId xmlns:p14="http://schemas.microsoft.com/office/powerpoint/2010/main" val="756888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he-IL" dirty="0"/>
          </a:p>
        </p:txBody>
      </p:sp>
      <p:sp>
        <p:nvSpPr>
          <p:cNvPr id="3" name="Content Placeholder 2"/>
          <p:cNvSpPr>
            <a:spLocks noGrp="1"/>
          </p:cNvSpPr>
          <p:nvPr>
            <p:ph idx="1"/>
          </p:nvPr>
        </p:nvSpPr>
        <p:spPr>
          <a:xfrm>
            <a:off x="457200" y="1200150"/>
            <a:ext cx="8229600" cy="1092713"/>
          </a:xfrm>
        </p:spPr>
        <p:txBody>
          <a:bodyPr/>
          <a:lstStyle/>
          <a:p>
            <a:r>
              <a:rPr lang="en-US" b="1" dirty="0" smtClean="0"/>
              <a:t>Motivation</a:t>
            </a:r>
            <a:r>
              <a:rPr lang="en-US" dirty="0" smtClean="0"/>
              <a:t>: </a:t>
            </a:r>
            <a:r>
              <a:rPr lang="en-US" dirty="0"/>
              <a:t>neuromorphic </a:t>
            </a:r>
            <a:r>
              <a:rPr lang="en-US" dirty="0" smtClean="0"/>
              <a:t>capabilities integrated for high speed</a:t>
            </a:r>
          </a:p>
          <a:p>
            <a:r>
              <a:rPr lang="en-US" b="1" dirty="0" smtClean="0"/>
              <a:t>Goal</a:t>
            </a:r>
            <a:r>
              <a:rPr lang="en-US" dirty="0" smtClean="0"/>
              <a:t>: integrate neuromorphic event-based vision, motor-control, learning</a:t>
            </a:r>
            <a:endParaRPr lang="he-IL" dirty="0"/>
          </a:p>
        </p:txBody>
      </p:sp>
      <p:sp>
        <p:nvSpPr>
          <p:cNvPr id="9" name="TextBox 8"/>
          <p:cNvSpPr txBox="1"/>
          <p:nvPr/>
        </p:nvSpPr>
        <p:spPr>
          <a:xfrm>
            <a:off x="457200" y="666750"/>
            <a:ext cx="6224781" cy="369332"/>
          </a:xfrm>
          <a:prstGeom prst="rect">
            <a:avLst/>
          </a:prstGeom>
          <a:noFill/>
        </p:spPr>
        <p:txBody>
          <a:bodyPr wrap="none" rtlCol="1">
            <a:spAutoFit/>
          </a:bodyPr>
          <a:lstStyle/>
          <a:p>
            <a:r>
              <a:rPr lang="en-US" dirty="0" smtClean="0">
                <a:solidFill>
                  <a:schemeClr val="accent1"/>
                </a:solidFill>
              </a:rPr>
              <a:t>Integration of event-vision and motor-control for high speed</a:t>
            </a:r>
            <a:endParaRPr lang="en-US" dirty="0">
              <a:solidFill>
                <a:schemeClr val="accent1"/>
              </a:solidFill>
            </a:endParaRPr>
          </a:p>
        </p:txBody>
      </p:sp>
      <p:pic>
        <p:nvPicPr>
          <p:cNvPr id="6" name="Picture 5"/>
          <p:cNvPicPr>
            <a:picLocks noChangeAspect="1"/>
          </p:cNvPicPr>
          <p:nvPr/>
        </p:nvPicPr>
        <p:blipFill>
          <a:blip r:embed="rId3"/>
          <a:stretch>
            <a:fillRect/>
          </a:stretch>
        </p:blipFill>
        <p:spPr>
          <a:xfrm>
            <a:off x="183278" y="3078199"/>
            <a:ext cx="2218719" cy="1562619"/>
          </a:xfrm>
          <a:prstGeom prst="rect">
            <a:avLst/>
          </a:prstGeom>
          <a:effectLst>
            <a:outerShdw blurRad="63500" sx="102000" sy="102000" algn="ctr" rotWithShape="0">
              <a:prstClr val="black">
                <a:alpha val="40000"/>
              </a:prstClr>
            </a:outerShdw>
          </a:effectLst>
        </p:spPr>
      </p:pic>
      <p:pic>
        <p:nvPicPr>
          <p:cNvPr id="16" name="Picture 15"/>
          <p:cNvPicPr>
            <a:picLocks noChangeAspect="1"/>
          </p:cNvPicPr>
          <p:nvPr/>
        </p:nvPicPr>
        <p:blipFill>
          <a:blip r:embed="rId4"/>
          <a:stretch>
            <a:fillRect/>
          </a:stretch>
        </p:blipFill>
        <p:spPr>
          <a:xfrm>
            <a:off x="2746829" y="3279614"/>
            <a:ext cx="6191110" cy="1361204"/>
          </a:xfrm>
          <a:prstGeom prst="rect">
            <a:avLst/>
          </a:prstGeom>
          <a:effectLst>
            <a:outerShdw blurRad="63500" sx="102000" sy="102000" algn="ctr" rotWithShape="0">
              <a:prstClr val="black">
                <a:alpha val="40000"/>
              </a:prstClr>
            </a:outerShdw>
          </a:effectLst>
        </p:spPr>
      </p:pic>
      <p:pic>
        <p:nvPicPr>
          <p:cNvPr id="18" name="Picture 17"/>
          <p:cNvPicPr>
            <a:picLocks noChangeAspect="1"/>
          </p:cNvPicPr>
          <p:nvPr/>
        </p:nvPicPr>
        <p:blipFill>
          <a:blip r:embed="rId5"/>
          <a:stretch>
            <a:fillRect/>
          </a:stretch>
        </p:blipFill>
        <p:spPr>
          <a:xfrm>
            <a:off x="8038960" y="2099546"/>
            <a:ext cx="895350" cy="1009650"/>
          </a:xfrm>
          <a:prstGeom prst="rect">
            <a:avLst/>
          </a:prstGeom>
        </p:spPr>
      </p:pic>
      <p:pic>
        <p:nvPicPr>
          <p:cNvPr id="19" name="Picture 18"/>
          <p:cNvPicPr>
            <a:picLocks noChangeAspect="1"/>
          </p:cNvPicPr>
          <p:nvPr/>
        </p:nvPicPr>
        <p:blipFill>
          <a:blip r:embed="rId6"/>
          <a:stretch>
            <a:fillRect/>
          </a:stretch>
        </p:blipFill>
        <p:spPr>
          <a:xfrm>
            <a:off x="7115218" y="2099546"/>
            <a:ext cx="777212" cy="1009650"/>
          </a:xfrm>
          <a:prstGeom prst="rect">
            <a:avLst/>
          </a:prstGeom>
        </p:spPr>
      </p:pic>
      <p:sp>
        <p:nvSpPr>
          <p:cNvPr id="4" name="Rectangle 3"/>
          <p:cNvSpPr/>
          <p:nvPr/>
        </p:nvSpPr>
        <p:spPr>
          <a:xfrm>
            <a:off x="21771" y="4640818"/>
            <a:ext cx="3416320" cy="369332"/>
          </a:xfrm>
          <a:prstGeom prst="rect">
            <a:avLst/>
          </a:prstGeom>
        </p:spPr>
        <p:txBody>
          <a:bodyPr wrap="none">
            <a:spAutoFit/>
          </a:bodyPr>
          <a:lstStyle/>
          <a:p>
            <a:r>
              <a:rPr lang="en-US" dirty="0">
                <a:solidFill>
                  <a:srgbClr val="0036CA"/>
                </a:solidFill>
                <a:latin typeface="LinLibertineT"/>
                <a:hlinkClick r:id="rId7"/>
              </a:rPr>
              <a:t>https://</a:t>
            </a:r>
            <a:r>
              <a:rPr lang="en-US" dirty="0" smtClean="0">
                <a:solidFill>
                  <a:srgbClr val="0036CA"/>
                </a:solidFill>
                <a:latin typeface="LinLibertineT"/>
                <a:hlinkClick r:id="rId7"/>
              </a:rPr>
              <a:t>youtu.be/EcZ_Nq6Z89U</a:t>
            </a:r>
            <a:r>
              <a:rPr lang="en-US" dirty="0" smtClean="0">
                <a:solidFill>
                  <a:srgbClr val="000000"/>
                </a:solidFill>
                <a:latin typeface="LinLibertineT"/>
              </a:rPr>
              <a:t> </a:t>
            </a:r>
            <a:endParaRPr lang="he-IL" dirty="0"/>
          </a:p>
        </p:txBody>
      </p:sp>
    </p:spTree>
    <p:extLst>
      <p:ext uri="{BB962C8B-B14F-4D97-AF65-F5344CB8AC3E}">
        <p14:creationId xmlns:p14="http://schemas.microsoft.com/office/powerpoint/2010/main" val="532214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overview</a:t>
            </a:r>
            <a:endParaRPr lang="he-IL" dirty="0"/>
          </a:p>
        </p:txBody>
      </p:sp>
      <p:pic>
        <p:nvPicPr>
          <p:cNvPr id="4" name="Picture 3"/>
          <p:cNvPicPr>
            <a:picLocks noChangeAspect="1"/>
          </p:cNvPicPr>
          <p:nvPr/>
        </p:nvPicPr>
        <p:blipFill>
          <a:blip r:embed="rId2"/>
          <a:stretch>
            <a:fillRect/>
          </a:stretch>
        </p:blipFill>
        <p:spPr>
          <a:xfrm>
            <a:off x="990600" y="3257550"/>
            <a:ext cx="7423150" cy="1600200"/>
          </a:xfrm>
          <a:prstGeom prst="rect">
            <a:avLst/>
          </a:prstGeom>
        </p:spPr>
      </p:pic>
      <p:pic>
        <p:nvPicPr>
          <p:cNvPr id="5" name="Picture 4"/>
          <p:cNvPicPr>
            <a:picLocks noChangeAspect="1"/>
          </p:cNvPicPr>
          <p:nvPr/>
        </p:nvPicPr>
        <p:blipFill>
          <a:blip r:embed="rId3"/>
          <a:stretch>
            <a:fillRect/>
          </a:stretch>
        </p:blipFill>
        <p:spPr>
          <a:xfrm>
            <a:off x="2133600" y="1200150"/>
            <a:ext cx="5103213" cy="1916704"/>
          </a:xfrm>
          <a:prstGeom prst="rect">
            <a:avLst/>
          </a:prstGeom>
        </p:spPr>
      </p:pic>
    </p:spTree>
    <p:extLst>
      <p:ext uri="{BB962C8B-B14F-4D97-AF65-F5344CB8AC3E}">
        <p14:creationId xmlns:p14="http://schemas.microsoft.com/office/powerpoint/2010/main" val="2631224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Neuromorphic Sub-Systems Overview</a:t>
            </a:r>
            <a:endParaRPr lang="he-IL" dirty="0"/>
          </a:p>
        </p:txBody>
      </p:sp>
      <p:pic>
        <p:nvPicPr>
          <p:cNvPr id="4" name="Picture 3"/>
          <p:cNvPicPr>
            <a:picLocks noChangeAspect="1"/>
          </p:cNvPicPr>
          <p:nvPr/>
        </p:nvPicPr>
        <p:blipFill>
          <a:blip r:embed="rId3"/>
          <a:stretch>
            <a:fillRect/>
          </a:stretch>
        </p:blipFill>
        <p:spPr>
          <a:xfrm>
            <a:off x="4677840" y="2857027"/>
            <a:ext cx="1396373" cy="157394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541830" y="910585"/>
            <a:ext cx="3238500" cy="1770063"/>
          </a:xfrm>
          <a:prstGeom prst="rect">
            <a:avLst/>
          </a:prstGeom>
        </p:spPr>
      </p:pic>
      <p:pic>
        <p:nvPicPr>
          <p:cNvPr id="6" name="Picture 5"/>
          <p:cNvPicPr>
            <a:picLocks noChangeAspect="1"/>
          </p:cNvPicPr>
          <p:nvPr/>
        </p:nvPicPr>
        <p:blipFill>
          <a:blip r:embed="rId5"/>
          <a:stretch>
            <a:fillRect/>
          </a:stretch>
        </p:blipFill>
        <p:spPr>
          <a:xfrm>
            <a:off x="167180" y="2857027"/>
            <a:ext cx="3987800" cy="1573946"/>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6"/>
          <a:stretch>
            <a:fillRect/>
          </a:stretch>
        </p:blipFill>
        <p:spPr>
          <a:xfrm>
            <a:off x="4677840" y="1019335"/>
            <a:ext cx="2227974" cy="1523207"/>
          </a:xfrm>
          <a:prstGeom prst="rect">
            <a:avLst/>
          </a:prstGeom>
        </p:spPr>
      </p:pic>
      <p:pic>
        <p:nvPicPr>
          <p:cNvPr id="8" name="Picture 7"/>
          <p:cNvPicPr>
            <a:picLocks noChangeAspect="1"/>
          </p:cNvPicPr>
          <p:nvPr/>
        </p:nvPicPr>
        <p:blipFill>
          <a:blip r:embed="rId7"/>
          <a:stretch>
            <a:fillRect/>
          </a:stretch>
        </p:blipFill>
        <p:spPr>
          <a:xfrm>
            <a:off x="7114163" y="2919703"/>
            <a:ext cx="1760946" cy="1448593"/>
          </a:xfrm>
          <a:prstGeom prst="rect">
            <a:avLst/>
          </a:prstGeom>
          <a:effectLst>
            <a:outerShdw blurRad="63500" sx="102000" sy="102000" algn="ctr" rotWithShape="0">
              <a:prstClr val="black">
                <a:alpha val="40000"/>
              </a:prstClr>
            </a:outerShdw>
          </a:effectLst>
        </p:spPr>
      </p:pic>
      <p:sp>
        <p:nvSpPr>
          <p:cNvPr id="9" name="TextBox 8"/>
          <p:cNvSpPr txBox="1"/>
          <p:nvPr/>
        </p:nvSpPr>
        <p:spPr>
          <a:xfrm>
            <a:off x="1066800" y="4552950"/>
            <a:ext cx="2121093" cy="369332"/>
          </a:xfrm>
          <a:prstGeom prst="rect">
            <a:avLst/>
          </a:prstGeom>
          <a:noFill/>
        </p:spPr>
        <p:txBody>
          <a:bodyPr wrap="none" rtlCol="1">
            <a:spAutoFit/>
          </a:bodyPr>
          <a:lstStyle/>
          <a:p>
            <a:pPr algn="l" rtl="0"/>
            <a:r>
              <a:rPr lang="en-US" dirty="0" smtClean="0"/>
              <a:t>Event based vision</a:t>
            </a:r>
            <a:endParaRPr lang="he-IL" dirty="0"/>
          </a:p>
        </p:txBody>
      </p:sp>
      <p:sp>
        <p:nvSpPr>
          <p:cNvPr id="13" name="TextBox 12"/>
          <p:cNvSpPr txBox="1"/>
          <p:nvPr/>
        </p:nvSpPr>
        <p:spPr>
          <a:xfrm>
            <a:off x="4641012" y="4552950"/>
            <a:ext cx="1531188" cy="369332"/>
          </a:xfrm>
          <a:prstGeom prst="rect">
            <a:avLst/>
          </a:prstGeom>
          <a:noFill/>
        </p:spPr>
        <p:txBody>
          <a:bodyPr wrap="none" rtlCol="1">
            <a:spAutoFit/>
          </a:bodyPr>
          <a:lstStyle/>
          <a:p>
            <a:pPr algn="l" rtl="0"/>
            <a:r>
              <a:rPr lang="en-US" dirty="0" smtClean="0"/>
              <a:t>Motor control</a:t>
            </a:r>
            <a:endParaRPr lang="he-IL" dirty="0"/>
          </a:p>
        </p:txBody>
      </p:sp>
      <p:sp>
        <p:nvSpPr>
          <p:cNvPr id="14" name="TextBox 13"/>
          <p:cNvSpPr txBox="1"/>
          <p:nvPr/>
        </p:nvSpPr>
        <p:spPr>
          <a:xfrm>
            <a:off x="7114163" y="4552950"/>
            <a:ext cx="1877437" cy="369332"/>
          </a:xfrm>
          <a:prstGeom prst="rect">
            <a:avLst/>
          </a:prstGeom>
          <a:noFill/>
        </p:spPr>
        <p:txBody>
          <a:bodyPr wrap="none" rtlCol="1">
            <a:spAutoFit/>
          </a:bodyPr>
          <a:lstStyle/>
          <a:p>
            <a:pPr algn="l" rtl="0"/>
            <a:r>
              <a:rPr lang="en-US" dirty="0" smtClean="0"/>
              <a:t>On-chip learning</a:t>
            </a:r>
            <a:endParaRPr lang="he-IL" dirty="0"/>
          </a:p>
        </p:txBody>
      </p:sp>
      <p:pic>
        <p:nvPicPr>
          <p:cNvPr id="16" name="Picture 15"/>
          <p:cNvPicPr>
            <a:picLocks noChangeAspect="1"/>
          </p:cNvPicPr>
          <p:nvPr/>
        </p:nvPicPr>
        <p:blipFill>
          <a:blip r:embed="rId8"/>
          <a:stretch>
            <a:fillRect/>
          </a:stretch>
        </p:blipFill>
        <p:spPr>
          <a:xfrm>
            <a:off x="7391400" y="1352550"/>
            <a:ext cx="1149316" cy="714138"/>
          </a:xfrm>
          <a:prstGeom prst="rect">
            <a:avLst/>
          </a:prstGeom>
        </p:spPr>
      </p:pic>
    </p:spTree>
    <p:extLst>
      <p:ext uri="{BB962C8B-B14F-4D97-AF65-F5344CB8AC3E}">
        <p14:creationId xmlns:p14="http://schemas.microsoft.com/office/powerpoint/2010/main" val="3931125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Event-Camera</a:t>
            </a:r>
            <a:endParaRPr lang="he-IL" dirty="0"/>
          </a:p>
        </p:txBody>
      </p:sp>
      <p:pic>
        <p:nvPicPr>
          <p:cNvPr id="4" name="Picture 3"/>
          <p:cNvPicPr>
            <a:picLocks noChangeAspect="1"/>
          </p:cNvPicPr>
          <p:nvPr/>
        </p:nvPicPr>
        <p:blipFill>
          <a:blip r:embed="rId3"/>
          <a:stretch>
            <a:fillRect/>
          </a:stretch>
        </p:blipFill>
        <p:spPr>
          <a:xfrm>
            <a:off x="1104900" y="895350"/>
            <a:ext cx="6934200" cy="375775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99866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Hough-Transform to event-based</a:t>
            </a:r>
            <a:endParaRPr lang="he-IL" dirty="0"/>
          </a:p>
        </p:txBody>
      </p:sp>
      <p:pic>
        <p:nvPicPr>
          <p:cNvPr id="3" name="Picture 2"/>
          <p:cNvPicPr>
            <a:picLocks noChangeAspect="1"/>
          </p:cNvPicPr>
          <p:nvPr/>
        </p:nvPicPr>
        <p:blipFill>
          <a:blip r:embed="rId3"/>
          <a:stretch>
            <a:fillRect/>
          </a:stretch>
        </p:blipFill>
        <p:spPr>
          <a:xfrm>
            <a:off x="1054892" y="830801"/>
            <a:ext cx="7034213" cy="2265872"/>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2438398" y="3228974"/>
            <a:ext cx="4267200" cy="1673567"/>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5"/>
          <a:stretch>
            <a:fillRect/>
          </a:stretch>
        </p:blipFill>
        <p:spPr>
          <a:xfrm>
            <a:off x="7522059" y="3714750"/>
            <a:ext cx="1462703" cy="836271"/>
          </a:xfrm>
          <a:prstGeom prst="rect">
            <a:avLst/>
          </a:prstGeom>
        </p:spPr>
      </p:pic>
    </p:spTree>
    <p:extLst>
      <p:ext uri="{BB962C8B-B14F-4D97-AF65-F5344CB8AC3E}">
        <p14:creationId xmlns:p14="http://schemas.microsoft.com/office/powerpoint/2010/main" val="2033721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Based Vision SNN</a:t>
            </a:r>
            <a:endParaRPr lang="he-IL" dirty="0"/>
          </a:p>
        </p:txBody>
      </p:sp>
      <p:pic>
        <p:nvPicPr>
          <p:cNvPr id="4" name="Picture 3"/>
          <p:cNvPicPr>
            <a:picLocks noChangeAspect="1"/>
          </p:cNvPicPr>
          <p:nvPr/>
        </p:nvPicPr>
        <p:blipFill>
          <a:blip r:embed="rId2"/>
          <a:stretch>
            <a:fillRect/>
          </a:stretch>
        </p:blipFill>
        <p:spPr>
          <a:xfrm>
            <a:off x="2314574" y="1417014"/>
            <a:ext cx="5076825" cy="2902573"/>
          </a:xfrm>
          <a:prstGeom prst="rect">
            <a:avLst/>
          </a:prstGeom>
        </p:spPr>
      </p:pic>
      <p:sp>
        <p:nvSpPr>
          <p:cNvPr id="5" name="Rectangular Callout 4"/>
          <p:cNvSpPr/>
          <p:nvPr/>
        </p:nvSpPr>
        <p:spPr>
          <a:xfrm>
            <a:off x="1012307" y="854685"/>
            <a:ext cx="2233612" cy="433667"/>
          </a:xfrm>
          <a:prstGeom prst="wedgeRectCallout">
            <a:avLst>
              <a:gd name="adj1" fmla="val 49669"/>
              <a:gd name="adj2" fmla="val 10168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A: </a:t>
            </a:r>
            <a:r>
              <a:rPr lang="en-US" sz="1200" dirty="0" smtClean="0">
                <a:solidFill>
                  <a:schemeClr val="tx1"/>
                </a:solidFill>
              </a:rPr>
              <a:t>Event-stream down-sampled</a:t>
            </a:r>
            <a:endParaRPr lang="he-IL" sz="1200" dirty="0" smtClean="0">
              <a:solidFill>
                <a:schemeClr val="tx1"/>
              </a:solidFill>
            </a:endParaRPr>
          </a:p>
        </p:txBody>
      </p:sp>
      <p:sp>
        <p:nvSpPr>
          <p:cNvPr id="6" name="Rectangular Callout 5"/>
          <p:cNvSpPr/>
          <p:nvPr/>
        </p:nvSpPr>
        <p:spPr>
          <a:xfrm>
            <a:off x="4393137" y="549756"/>
            <a:ext cx="1576925" cy="588988"/>
          </a:xfrm>
          <a:prstGeom prst="wedgeRectCallout">
            <a:avLst>
              <a:gd name="adj1" fmla="val -56682"/>
              <a:gd name="adj2" fmla="val 10306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B: </a:t>
            </a:r>
            <a:r>
              <a:rPr lang="en-US" sz="1200" dirty="0" smtClean="0">
                <a:solidFill>
                  <a:schemeClr val="tx1"/>
                </a:solidFill>
              </a:rPr>
              <a:t>represent </a:t>
            </a:r>
            <a:r>
              <a:rPr lang="en-US" sz="1200" dirty="0">
                <a:solidFill>
                  <a:schemeClr val="tx1"/>
                </a:solidFill>
              </a:rPr>
              <a:t>events in </a:t>
            </a:r>
            <a:endParaRPr lang="en-US" sz="1200" dirty="0" smtClean="0">
              <a:solidFill>
                <a:schemeClr val="tx1"/>
              </a:solidFill>
            </a:endParaRPr>
          </a:p>
          <a:p>
            <a:pPr algn="ctr"/>
            <a:r>
              <a:rPr lang="en-US" sz="1200" dirty="0" smtClean="0">
                <a:solidFill>
                  <a:schemeClr val="tx1"/>
                </a:solidFill>
              </a:rPr>
              <a:t>Cartesian Space</a:t>
            </a:r>
            <a:endParaRPr lang="he-IL" sz="1200" dirty="0" smtClean="0">
              <a:solidFill>
                <a:schemeClr val="tx1"/>
              </a:solidFill>
            </a:endParaRPr>
          </a:p>
        </p:txBody>
      </p:sp>
      <p:sp>
        <p:nvSpPr>
          <p:cNvPr id="7" name="Rectangular Callout 6"/>
          <p:cNvSpPr/>
          <p:nvPr/>
        </p:nvSpPr>
        <p:spPr>
          <a:xfrm>
            <a:off x="6087761" y="790326"/>
            <a:ext cx="1580635" cy="558651"/>
          </a:xfrm>
          <a:prstGeom prst="wedgeRectCallout">
            <a:avLst>
              <a:gd name="adj1" fmla="val -90423"/>
              <a:gd name="adj2" fmla="val 8215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C: </a:t>
            </a:r>
            <a:r>
              <a:rPr lang="en-US" sz="1200" dirty="0" smtClean="0">
                <a:solidFill>
                  <a:schemeClr val="tx1"/>
                </a:solidFill>
              </a:rPr>
              <a:t>represent </a:t>
            </a:r>
            <a:r>
              <a:rPr lang="en-US" sz="1200" dirty="0">
                <a:solidFill>
                  <a:schemeClr val="tx1"/>
                </a:solidFill>
              </a:rPr>
              <a:t>events in </a:t>
            </a:r>
            <a:endParaRPr lang="en-US" sz="1200" dirty="0" smtClean="0">
              <a:solidFill>
                <a:schemeClr val="tx1"/>
              </a:solidFill>
            </a:endParaRPr>
          </a:p>
          <a:p>
            <a:pPr algn="ctr"/>
            <a:r>
              <a:rPr lang="en-US" sz="1200" dirty="0" smtClean="0">
                <a:solidFill>
                  <a:schemeClr val="tx1"/>
                </a:solidFill>
              </a:rPr>
              <a:t>Hough Space</a:t>
            </a:r>
            <a:endParaRPr lang="he-IL" sz="1200" dirty="0" smtClean="0">
              <a:solidFill>
                <a:schemeClr val="tx1"/>
              </a:solidFill>
            </a:endParaRPr>
          </a:p>
        </p:txBody>
      </p:sp>
      <p:sp>
        <p:nvSpPr>
          <p:cNvPr id="8" name="Rectangular Callout 7"/>
          <p:cNvSpPr/>
          <p:nvPr/>
        </p:nvSpPr>
        <p:spPr>
          <a:xfrm>
            <a:off x="1753218" y="4265913"/>
            <a:ext cx="2790309" cy="647700"/>
          </a:xfrm>
          <a:prstGeom prst="wedgeRectCallout">
            <a:avLst>
              <a:gd name="adj1" fmla="val 75681"/>
              <a:gd name="adj2" fmla="val -85518"/>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D: </a:t>
            </a:r>
            <a:r>
              <a:rPr lang="en-US" sz="1200" dirty="0" smtClean="0">
                <a:solidFill>
                  <a:schemeClr val="tx1"/>
                </a:solidFill>
              </a:rPr>
              <a:t>connecting </a:t>
            </a:r>
            <a:r>
              <a:rPr lang="en-US" sz="1200" dirty="0">
                <a:solidFill>
                  <a:schemeClr val="tx1"/>
                </a:solidFill>
              </a:rPr>
              <a:t>all neurons that correspond</a:t>
            </a:r>
          </a:p>
          <a:p>
            <a:pPr algn="ctr"/>
            <a:r>
              <a:rPr lang="en-US" sz="1200" dirty="0">
                <a:solidFill>
                  <a:schemeClr val="tx1"/>
                </a:solidFill>
              </a:rPr>
              <a:t>to the same  to a respective readout (“angle”) neuron</a:t>
            </a:r>
            <a:endParaRPr lang="he-IL" sz="1200" dirty="0" smtClean="0">
              <a:solidFill>
                <a:schemeClr val="tx1"/>
              </a:solidFill>
            </a:endParaRPr>
          </a:p>
        </p:txBody>
      </p:sp>
      <p:sp>
        <p:nvSpPr>
          <p:cNvPr id="9" name="Rectangular Callout 8"/>
          <p:cNvSpPr/>
          <p:nvPr/>
        </p:nvSpPr>
        <p:spPr>
          <a:xfrm>
            <a:off x="4936522" y="4497087"/>
            <a:ext cx="1524000" cy="416526"/>
          </a:xfrm>
          <a:prstGeom prst="wedgeRectCallout">
            <a:avLst>
              <a:gd name="adj1" fmla="val 27448"/>
              <a:gd name="adj2" fmla="val -131834"/>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E: </a:t>
            </a:r>
            <a:r>
              <a:rPr lang="en-US" sz="1200" dirty="0" smtClean="0">
                <a:solidFill>
                  <a:schemeClr val="tx1"/>
                </a:solidFill>
              </a:rPr>
              <a:t>cleaning </a:t>
            </a:r>
            <a:r>
              <a:rPr lang="en-US" sz="1200" dirty="0">
                <a:solidFill>
                  <a:schemeClr val="tx1"/>
                </a:solidFill>
              </a:rPr>
              <a:t>up activity</a:t>
            </a:r>
            <a:endParaRPr lang="he-IL" sz="1200" dirty="0" smtClean="0">
              <a:solidFill>
                <a:schemeClr val="tx1"/>
              </a:solidFill>
            </a:endParaRPr>
          </a:p>
        </p:txBody>
      </p:sp>
      <p:sp>
        <p:nvSpPr>
          <p:cNvPr id="10" name="Rectangular Callout 9"/>
          <p:cNvSpPr/>
          <p:nvPr/>
        </p:nvSpPr>
        <p:spPr>
          <a:xfrm>
            <a:off x="6781800" y="4326901"/>
            <a:ext cx="2374899" cy="609600"/>
          </a:xfrm>
          <a:prstGeom prst="wedgeRectCallout">
            <a:avLst>
              <a:gd name="adj1" fmla="val -47985"/>
              <a:gd name="adj2" fmla="val -96073"/>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F: </a:t>
            </a:r>
            <a:r>
              <a:rPr lang="en-US" sz="1200" dirty="0" smtClean="0">
                <a:solidFill>
                  <a:schemeClr val="tx1"/>
                </a:solidFill>
              </a:rPr>
              <a:t>“memory</a:t>
            </a:r>
            <a:r>
              <a:rPr lang="en-US" sz="1200" dirty="0">
                <a:solidFill>
                  <a:schemeClr val="tx1"/>
                </a:solidFill>
              </a:rPr>
              <a:t>” storing activity from</a:t>
            </a:r>
          </a:p>
          <a:p>
            <a:pPr algn="ctr"/>
            <a:r>
              <a:rPr lang="en-US" sz="1200" dirty="0">
                <a:solidFill>
                  <a:schemeClr val="tx1"/>
                </a:solidFill>
              </a:rPr>
              <a:t>the previous time step. </a:t>
            </a:r>
            <a:endParaRPr lang="en-US" sz="1200" dirty="0" smtClean="0">
              <a:solidFill>
                <a:schemeClr val="tx1"/>
              </a:solidFill>
            </a:endParaRPr>
          </a:p>
          <a:p>
            <a:pPr algn="ctr"/>
            <a:r>
              <a:rPr lang="en-US" sz="1200" dirty="0" smtClean="0">
                <a:solidFill>
                  <a:schemeClr val="tx1"/>
                </a:solidFill>
              </a:rPr>
              <a:t>for </a:t>
            </a:r>
            <a:r>
              <a:rPr lang="en-US" sz="1200" dirty="0">
                <a:solidFill>
                  <a:schemeClr val="tx1"/>
                </a:solidFill>
              </a:rPr>
              <a:t>stationary scenarios</a:t>
            </a:r>
            <a:endParaRPr lang="he-IL" sz="1200" dirty="0" smtClean="0">
              <a:solidFill>
                <a:schemeClr val="tx1"/>
              </a:solidFill>
            </a:endParaRPr>
          </a:p>
        </p:txBody>
      </p:sp>
      <p:sp>
        <p:nvSpPr>
          <p:cNvPr id="11" name="Rectangle 10"/>
          <p:cNvSpPr/>
          <p:nvPr/>
        </p:nvSpPr>
        <p:spPr>
          <a:xfrm>
            <a:off x="3352800" y="1471799"/>
            <a:ext cx="352527" cy="266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2" name="Rectangle 11"/>
          <p:cNvSpPr/>
          <p:nvPr/>
        </p:nvSpPr>
        <p:spPr>
          <a:xfrm>
            <a:off x="4191000" y="1471413"/>
            <a:ext cx="352527" cy="2666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3" name="Rectangle 12"/>
          <p:cNvSpPr/>
          <p:nvPr/>
        </p:nvSpPr>
        <p:spPr>
          <a:xfrm>
            <a:off x="5181600" y="1475725"/>
            <a:ext cx="352527" cy="2666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4" name="Rectangle 13"/>
          <p:cNvSpPr/>
          <p:nvPr/>
        </p:nvSpPr>
        <p:spPr>
          <a:xfrm>
            <a:off x="5257800" y="3790950"/>
            <a:ext cx="320500" cy="228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5" name="Rectangle 14"/>
          <p:cNvSpPr/>
          <p:nvPr/>
        </p:nvSpPr>
        <p:spPr>
          <a:xfrm>
            <a:off x="5927511" y="3790950"/>
            <a:ext cx="320500" cy="228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
        <p:nvSpPr>
          <p:cNvPr id="16" name="Rectangle 15"/>
          <p:cNvSpPr/>
          <p:nvPr/>
        </p:nvSpPr>
        <p:spPr>
          <a:xfrm>
            <a:off x="6537500" y="3779043"/>
            <a:ext cx="320500" cy="2286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3559372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 Control - PD Controller</a:t>
            </a:r>
            <a:endParaRPr lang="he-IL" dirty="0"/>
          </a:p>
        </p:txBody>
      </p:sp>
      <p:pic>
        <p:nvPicPr>
          <p:cNvPr id="4" name="Picture 3"/>
          <p:cNvPicPr>
            <a:picLocks noChangeAspect="1"/>
          </p:cNvPicPr>
          <p:nvPr/>
        </p:nvPicPr>
        <p:blipFill>
          <a:blip r:embed="rId3"/>
          <a:stretch>
            <a:fillRect/>
          </a:stretch>
        </p:blipFill>
        <p:spPr>
          <a:xfrm>
            <a:off x="2823105" y="895350"/>
            <a:ext cx="3497790" cy="3942595"/>
          </a:xfrm>
          <a:prstGeom prst="rect">
            <a:avLst/>
          </a:prstGeom>
        </p:spPr>
      </p:pic>
    </p:spTree>
    <p:extLst>
      <p:ext uri="{BB962C8B-B14F-4D97-AF65-F5344CB8AC3E}">
        <p14:creationId xmlns:p14="http://schemas.microsoft.com/office/powerpoint/2010/main" val="324888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On-chip learning</a:t>
            </a:r>
            <a:endParaRPr lang="he-IL" dirty="0"/>
          </a:p>
        </p:txBody>
      </p:sp>
      <p:pic>
        <p:nvPicPr>
          <p:cNvPr id="5" name="Picture 4"/>
          <p:cNvPicPr>
            <a:picLocks noChangeAspect="1"/>
          </p:cNvPicPr>
          <p:nvPr/>
        </p:nvPicPr>
        <p:blipFill>
          <a:blip r:embed="rId3"/>
          <a:stretch>
            <a:fillRect/>
          </a:stretch>
        </p:blipFill>
        <p:spPr>
          <a:xfrm>
            <a:off x="228600" y="1809750"/>
            <a:ext cx="1533525" cy="1047750"/>
          </a:xfrm>
          <a:prstGeom prst="rect">
            <a:avLst/>
          </a:prstGeom>
        </p:spPr>
      </p:pic>
      <p:pic>
        <p:nvPicPr>
          <p:cNvPr id="6" name="Picture 5"/>
          <p:cNvPicPr>
            <a:picLocks noChangeAspect="1"/>
          </p:cNvPicPr>
          <p:nvPr/>
        </p:nvPicPr>
        <p:blipFill>
          <a:blip r:embed="rId4"/>
          <a:stretch>
            <a:fillRect/>
          </a:stretch>
        </p:blipFill>
        <p:spPr>
          <a:xfrm>
            <a:off x="3733800" y="971550"/>
            <a:ext cx="3948113" cy="3260454"/>
          </a:xfrm>
          <a:prstGeom prst="rect">
            <a:avLst/>
          </a:prstGeom>
        </p:spPr>
      </p:pic>
      <p:sp>
        <p:nvSpPr>
          <p:cNvPr id="7" name="Rectangular Callout 6"/>
          <p:cNvSpPr/>
          <p:nvPr/>
        </p:nvSpPr>
        <p:spPr>
          <a:xfrm>
            <a:off x="5391615" y="198596"/>
            <a:ext cx="2819400" cy="784924"/>
          </a:xfrm>
          <a:prstGeom prst="wedgeRectCallout">
            <a:avLst>
              <a:gd name="adj1" fmla="val -46275"/>
              <a:gd name="adj2" fmla="val 148101"/>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4. </a:t>
            </a:r>
            <a:r>
              <a:rPr lang="en-US" sz="1200" dirty="0" smtClean="0">
                <a:solidFill>
                  <a:schemeClr val="tx1"/>
                </a:solidFill>
              </a:rPr>
              <a:t>when R </a:t>
            </a:r>
            <a:r>
              <a:rPr lang="en-US" sz="1200" dirty="0">
                <a:solidFill>
                  <a:schemeClr val="tx1"/>
                </a:solidFill>
              </a:rPr>
              <a:t>neurons fire, </a:t>
            </a:r>
            <a:r>
              <a:rPr lang="en-US" sz="1200" dirty="0" smtClean="0">
                <a:solidFill>
                  <a:schemeClr val="tx1"/>
                </a:solidFill>
              </a:rPr>
              <a:t>synaptic weight changes </a:t>
            </a:r>
            <a:r>
              <a:rPr lang="en-US" sz="1200" dirty="0">
                <a:solidFill>
                  <a:schemeClr val="tx1"/>
                </a:solidFill>
              </a:rPr>
              <a:t>according to </a:t>
            </a:r>
            <a:r>
              <a:rPr lang="en-US" sz="1200" dirty="0" smtClean="0">
                <a:solidFill>
                  <a:schemeClr val="tx1"/>
                </a:solidFill>
              </a:rPr>
              <a:t>learning rule </a:t>
            </a:r>
            <a:endParaRPr lang="he-IL" sz="1200" dirty="0" smtClean="0">
              <a:solidFill>
                <a:schemeClr val="tx1"/>
              </a:solidFill>
            </a:endParaRPr>
          </a:p>
        </p:txBody>
      </p:sp>
      <p:sp>
        <p:nvSpPr>
          <p:cNvPr id="8" name="Rectangular Callout 7"/>
          <p:cNvSpPr/>
          <p:nvPr/>
        </p:nvSpPr>
        <p:spPr>
          <a:xfrm>
            <a:off x="2086138" y="2000250"/>
            <a:ext cx="1671637" cy="495300"/>
          </a:xfrm>
          <a:prstGeom prst="wedgeRectCallout">
            <a:avLst>
              <a:gd name="adj1" fmla="val 70820"/>
              <a:gd name="adj2" fmla="val -2497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1.</a:t>
            </a:r>
            <a:r>
              <a:rPr lang="en-US" sz="1200" dirty="0" smtClean="0">
                <a:solidFill>
                  <a:schemeClr val="tx1"/>
                </a:solidFill>
              </a:rPr>
              <a:t> Place-Coding representation of err(t)</a:t>
            </a:r>
            <a:endParaRPr lang="he-IL" sz="1200" dirty="0" smtClean="0">
              <a:solidFill>
                <a:schemeClr val="tx1"/>
              </a:solidFill>
            </a:endParaRPr>
          </a:p>
        </p:txBody>
      </p:sp>
      <p:sp>
        <p:nvSpPr>
          <p:cNvPr id="9" name="Rectangular Callout 8"/>
          <p:cNvSpPr/>
          <p:nvPr/>
        </p:nvSpPr>
        <p:spPr>
          <a:xfrm>
            <a:off x="1948583" y="857517"/>
            <a:ext cx="2390450" cy="504715"/>
          </a:xfrm>
          <a:prstGeom prst="wedgeRectCallout">
            <a:avLst>
              <a:gd name="adj1" fmla="val 69979"/>
              <a:gd name="adj2" fmla="val 2392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2. </a:t>
            </a:r>
            <a:r>
              <a:rPr lang="en-US" sz="1200" dirty="0" smtClean="0">
                <a:solidFill>
                  <a:schemeClr val="tx1"/>
                </a:solidFill>
              </a:rPr>
              <a:t>R neurons accumulate errors. </a:t>
            </a:r>
          </a:p>
          <a:p>
            <a:pPr algn="ctr"/>
            <a:r>
              <a:rPr lang="en-US" sz="1200" dirty="0" smtClean="0">
                <a:solidFill>
                  <a:schemeClr val="tx1"/>
                </a:solidFill>
              </a:rPr>
              <a:t>Fire only if reached threshold</a:t>
            </a:r>
            <a:endParaRPr lang="he-IL" sz="1200" dirty="0" smtClean="0">
              <a:solidFill>
                <a:schemeClr val="tx1"/>
              </a:solidFill>
            </a:endParaRPr>
          </a:p>
        </p:txBody>
      </p:sp>
      <p:sp>
        <p:nvSpPr>
          <p:cNvPr id="10" name="Rectangular Callout 9"/>
          <p:cNvSpPr/>
          <p:nvPr/>
        </p:nvSpPr>
        <p:spPr>
          <a:xfrm>
            <a:off x="2137474" y="3278268"/>
            <a:ext cx="1857050" cy="446008"/>
          </a:xfrm>
          <a:prstGeom prst="wedgeRectCallout">
            <a:avLst>
              <a:gd name="adj1" fmla="val 76750"/>
              <a:gd name="adj2" fmla="val -6647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smtClean="0">
                <a:solidFill>
                  <a:schemeClr val="tx1"/>
                </a:solidFill>
              </a:rPr>
              <a:t>Weights are </a:t>
            </a:r>
            <a:r>
              <a:rPr lang="en-US" sz="1200" dirty="0">
                <a:solidFill>
                  <a:schemeClr val="tx1"/>
                </a:solidFill>
              </a:rPr>
              <a:t>proportional to </a:t>
            </a:r>
            <a:r>
              <a:rPr lang="en-US" sz="1200" dirty="0" smtClean="0">
                <a:solidFill>
                  <a:schemeClr val="tx1"/>
                </a:solidFill>
              </a:rPr>
              <a:t>error </a:t>
            </a:r>
            <a:r>
              <a:rPr lang="en-US" sz="1200" dirty="0">
                <a:solidFill>
                  <a:schemeClr val="tx1"/>
                </a:solidFill>
              </a:rPr>
              <a:t>magnitude</a:t>
            </a:r>
            <a:endParaRPr lang="he-IL" sz="1200" dirty="0" smtClean="0">
              <a:solidFill>
                <a:schemeClr val="tx1"/>
              </a:solidFill>
            </a:endParaRPr>
          </a:p>
        </p:txBody>
      </p:sp>
      <p:sp>
        <p:nvSpPr>
          <p:cNvPr id="12" name="Rectangular Callout 11"/>
          <p:cNvSpPr/>
          <p:nvPr/>
        </p:nvSpPr>
        <p:spPr>
          <a:xfrm>
            <a:off x="7788839" y="3086100"/>
            <a:ext cx="1258578" cy="464194"/>
          </a:xfrm>
          <a:prstGeom prst="wedgeRectCallout">
            <a:avLst>
              <a:gd name="adj1" fmla="val -72305"/>
              <a:gd name="adj2" fmla="val -44246"/>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6. </a:t>
            </a:r>
            <a:r>
              <a:rPr lang="en-US" sz="1200" dirty="0" smtClean="0">
                <a:solidFill>
                  <a:schemeClr val="tx1"/>
                </a:solidFill>
              </a:rPr>
              <a:t>Feedforward term</a:t>
            </a:r>
            <a:endParaRPr lang="he-IL" sz="1200" dirty="0" smtClean="0">
              <a:solidFill>
                <a:schemeClr val="tx1"/>
              </a:solidFill>
            </a:endParaRPr>
          </a:p>
        </p:txBody>
      </p:sp>
      <p:sp>
        <p:nvSpPr>
          <p:cNvPr id="13" name="Rectangular Callout 12"/>
          <p:cNvSpPr/>
          <p:nvPr/>
        </p:nvSpPr>
        <p:spPr>
          <a:xfrm>
            <a:off x="136914" y="1209675"/>
            <a:ext cx="1082286" cy="295275"/>
          </a:xfrm>
          <a:prstGeom prst="wedgeRectCallout">
            <a:avLst>
              <a:gd name="adj1" fmla="val 22352"/>
              <a:gd name="adj2" fmla="val 262811"/>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smtClean="0">
                <a:solidFill>
                  <a:schemeClr val="tx1"/>
                </a:solidFill>
              </a:rPr>
              <a:t>err(t)</a:t>
            </a:r>
            <a:endParaRPr lang="he-IL" sz="1200" dirty="0" smtClean="0">
              <a:solidFill>
                <a:schemeClr val="tx1"/>
              </a:solidFill>
            </a:endParaRPr>
          </a:p>
        </p:txBody>
      </p:sp>
      <p:sp>
        <p:nvSpPr>
          <p:cNvPr id="14" name="Rectangular Callout 13"/>
          <p:cNvSpPr/>
          <p:nvPr/>
        </p:nvSpPr>
        <p:spPr>
          <a:xfrm>
            <a:off x="4944265" y="4272549"/>
            <a:ext cx="1857050" cy="446008"/>
          </a:xfrm>
          <a:prstGeom prst="wedgeRectCallout">
            <a:avLst>
              <a:gd name="adj1" fmla="val -14890"/>
              <a:gd name="adj2" fmla="val -29996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smtClean="0">
                <a:solidFill>
                  <a:schemeClr val="tx1"/>
                </a:solidFill>
              </a:rPr>
              <a:t>Weights are negative or positive according to f</a:t>
            </a:r>
            <a:endParaRPr lang="he-IL" sz="1200" dirty="0" smtClean="0">
              <a:solidFill>
                <a:schemeClr val="tx1"/>
              </a:solidFill>
            </a:endParaRPr>
          </a:p>
        </p:txBody>
      </p:sp>
      <p:sp>
        <p:nvSpPr>
          <p:cNvPr id="11" name="Rectangular Callout 10"/>
          <p:cNvSpPr/>
          <p:nvPr/>
        </p:nvSpPr>
        <p:spPr>
          <a:xfrm>
            <a:off x="2401838" y="4027276"/>
            <a:ext cx="2017339" cy="637522"/>
          </a:xfrm>
          <a:prstGeom prst="wedgeRectCallout">
            <a:avLst>
              <a:gd name="adj1" fmla="val 78174"/>
              <a:gd name="adj2" fmla="val -15552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3. </a:t>
            </a:r>
            <a:r>
              <a:rPr lang="en-US" sz="1200" dirty="0" smtClean="0">
                <a:solidFill>
                  <a:schemeClr val="tx1"/>
                </a:solidFill>
              </a:rPr>
              <a:t>F neurons responsible for increasing and decreasing the feedforward term</a:t>
            </a:r>
            <a:endParaRPr lang="he-IL" sz="1200" dirty="0" smtClean="0">
              <a:solidFill>
                <a:schemeClr val="tx1"/>
              </a:solidFill>
            </a:endParaRPr>
          </a:p>
        </p:txBody>
      </p:sp>
      <p:sp>
        <p:nvSpPr>
          <p:cNvPr id="15" name="Rectangular Callout 14"/>
          <p:cNvSpPr/>
          <p:nvPr/>
        </p:nvSpPr>
        <p:spPr>
          <a:xfrm>
            <a:off x="6996536" y="4081035"/>
            <a:ext cx="2017339" cy="637522"/>
          </a:xfrm>
          <a:prstGeom prst="wedgeRectCallout">
            <a:avLst>
              <a:gd name="adj1" fmla="val -74805"/>
              <a:gd name="adj2" fmla="val -13162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smtClean="0">
                <a:solidFill>
                  <a:schemeClr val="tx1"/>
                </a:solidFill>
              </a:rPr>
              <a:t>5. </a:t>
            </a:r>
            <a:r>
              <a:rPr lang="en-US" sz="1200" dirty="0" smtClean="0">
                <a:solidFill>
                  <a:schemeClr val="tx1"/>
                </a:solidFill>
              </a:rPr>
              <a:t>B uses Multi-Shot Position-Coding by ordered thresholds</a:t>
            </a:r>
            <a:endParaRPr lang="he-IL" sz="1200" dirty="0" smtClean="0">
              <a:solidFill>
                <a:schemeClr val="tx1"/>
              </a:solidFill>
            </a:endParaRPr>
          </a:p>
        </p:txBody>
      </p:sp>
      <p:pic>
        <p:nvPicPr>
          <p:cNvPr id="16" name="Picture 15"/>
          <p:cNvPicPr>
            <a:picLocks noChangeAspect="1"/>
          </p:cNvPicPr>
          <p:nvPr/>
        </p:nvPicPr>
        <p:blipFill>
          <a:blip r:embed="rId5"/>
          <a:stretch>
            <a:fillRect/>
          </a:stretch>
        </p:blipFill>
        <p:spPr>
          <a:xfrm>
            <a:off x="6258622" y="657924"/>
            <a:ext cx="1085385" cy="231442"/>
          </a:xfrm>
          <a:prstGeom prst="rect">
            <a:avLst/>
          </a:prstGeom>
        </p:spPr>
      </p:pic>
    </p:spTree>
    <p:extLst>
      <p:ext uri="{BB962C8B-B14F-4D97-AF65-F5344CB8AC3E}">
        <p14:creationId xmlns:p14="http://schemas.microsoft.com/office/powerpoint/2010/main" val="1187493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CPU</a:t>
            </a:r>
            <a:endParaRPr lang="he-IL" dirty="0"/>
          </a:p>
        </p:txBody>
      </p:sp>
      <p:pic>
        <p:nvPicPr>
          <p:cNvPr id="5" name="Picture 4"/>
          <p:cNvPicPr>
            <a:picLocks noChangeAspect="1"/>
          </p:cNvPicPr>
          <p:nvPr/>
        </p:nvPicPr>
        <p:blipFill>
          <a:blip r:embed="rId3"/>
          <a:stretch>
            <a:fillRect/>
          </a:stretch>
        </p:blipFill>
        <p:spPr>
          <a:xfrm>
            <a:off x="0" y="1352550"/>
            <a:ext cx="4210519" cy="2365846"/>
          </a:xfrm>
          <a:prstGeom prst="rect">
            <a:avLst/>
          </a:prstGeom>
        </p:spPr>
      </p:pic>
      <p:sp>
        <p:nvSpPr>
          <p:cNvPr id="6" name="TextBox 5"/>
          <p:cNvSpPr txBox="1"/>
          <p:nvPr/>
        </p:nvSpPr>
        <p:spPr>
          <a:xfrm>
            <a:off x="1295400" y="4034864"/>
            <a:ext cx="2185214" cy="369332"/>
          </a:xfrm>
          <a:prstGeom prst="rect">
            <a:avLst/>
          </a:prstGeom>
          <a:noFill/>
        </p:spPr>
        <p:txBody>
          <a:bodyPr wrap="none" rtlCol="1">
            <a:spAutoFit/>
          </a:bodyPr>
          <a:lstStyle/>
          <a:p>
            <a:pPr algn="l" rtl="0"/>
            <a:r>
              <a:rPr lang="en-US" dirty="0" smtClean="0"/>
              <a:t>Low-speed tracking</a:t>
            </a:r>
            <a:endParaRPr lang="he-IL" dirty="0"/>
          </a:p>
        </p:txBody>
      </p:sp>
      <p:pic>
        <p:nvPicPr>
          <p:cNvPr id="7" name="Picture 6"/>
          <p:cNvPicPr>
            <a:picLocks noChangeAspect="1"/>
          </p:cNvPicPr>
          <p:nvPr/>
        </p:nvPicPr>
        <p:blipFill>
          <a:blip r:embed="rId4"/>
          <a:stretch>
            <a:fillRect/>
          </a:stretch>
        </p:blipFill>
        <p:spPr>
          <a:xfrm>
            <a:off x="4291770" y="1047750"/>
            <a:ext cx="4877629" cy="2971800"/>
          </a:xfrm>
          <a:prstGeom prst="rect">
            <a:avLst/>
          </a:prstGeom>
        </p:spPr>
      </p:pic>
      <p:sp>
        <p:nvSpPr>
          <p:cNvPr id="8" name="TextBox 7"/>
          <p:cNvSpPr txBox="1"/>
          <p:nvPr/>
        </p:nvSpPr>
        <p:spPr>
          <a:xfrm>
            <a:off x="5334000" y="4034864"/>
            <a:ext cx="3108543" cy="369332"/>
          </a:xfrm>
          <a:prstGeom prst="rect">
            <a:avLst/>
          </a:prstGeom>
          <a:noFill/>
        </p:spPr>
        <p:txBody>
          <a:bodyPr wrap="none" rtlCol="1">
            <a:spAutoFit/>
          </a:bodyPr>
          <a:lstStyle/>
          <a:p>
            <a:pPr algn="l" rtl="0"/>
            <a:r>
              <a:rPr lang="en-US" dirty="0" smtClean="0"/>
              <a:t>High-speed tracking - RMSE</a:t>
            </a:r>
            <a:endParaRPr lang="he-IL" dirty="0"/>
          </a:p>
        </p:txBody>
      </p:sp>
    </p:spTree>
    <p:extLst>
      <p:ext uri="{BB962C8B-B14F-4D97-AF65-F5344CB8AC3E}">
        <p14:creationId xmlns:p14="http://schemas.microsoft.com/office/powerpoint/2010/main" val="1536220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On-chip learning</a:t>
            </a:r>
            <a:endParaRPr lang="he-IL" dirty="0"/>
          </a:p>
        </p:txBody>
      </p:sp>
      <p:pic>
        <p:nvPicPr>
          <p:cNvPr id="4" name="Picture 3"/>
          <p:cNvPicPr>
            <a:picLocks noChangeAspect="1"/>
          </p:cNvPicPr>
          <p:nvPr/>
        </p:nvPicPr>
        <p:blipFill>
          <a:blip r:embed="rId3"/>
          <a:stretch>
            <a:fillRect/>
          </a:stretch>
        </p:blipFill>
        <p:spPr>
          <a:xfrm>
            <a:off x="1384787" y="819150"/>
            <a:ext cx="6374425" cy="2071688"/>
          </a:xfrm>
          <a:prstGeom prst="rect">
            <a:avLst/>
          </a:prstGeom>
        </p:spPr>
      </p:pic>
      <p:pic>
        <p:nvPicPr>
          <p:cNvPr id="5" name="Picture 4"/>
          <p:cNvPicPr>
            <a:picLocks noChangeAspect="1"/>
          </p:cNvPicPr>
          <p:nvPr/>
        </p:nvPicPr>
        <p:blipFill>
          <a:blip r:embed="rId4"/>
          <a:stretch>
            <a:fillRect/>
          </a:stretch>
        </p:blipFill>
        <p:spPr>
          <a:xfrm>
            <a:off x="838200" y="3043238"/>
            <a:ext cx="7658100" cy="1880184"/>
          </a:xfrm>
          <a:prstGeom prst="rect">
            <a:avLst/>
          </a:prstGeom>
        </p:spPr>
      </p:pic>
      <p:sp>
        <p:nvSpPr>
          <p:cNvPr id="6" name="Rectangle 5"/>
          <p:cNvSpPr/>
          <p:nvPr/>
        </p:nvSpPr>
        <p:spPr>
          <a:xfrm>
            <a:off x="1384788" y="2038350"/>
            <a:ext cx="6374424" cy="7620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2668294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Usages and challenges</a:t>
            </a:r>
            <a:endParaRPr lang="he-IL"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2" y="987933"/>
            <a:ext cx="2733675" cy="1676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991" y="1064133"/>
            <a:ext cx="2857500" cy="16002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645" y="3044189"/>
            <a:ext cx="2952750" cy="154305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8425" y="983932"/>
            <a:ext cx="2619375" cy="174307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2200" y="2985514"/>
            <a:ext cx="2895600" cy="158115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13760" y="2904552"/>
            <a:ext cx="2619375" cy="1743075"/>
          </a:xfrm>
          <a:prstGeom prst="rect">
            <a:avLst/>
          </a:prstGeom>
        </p:spPr>
      </p:pic>
    </p:spTree>
    <p:extLst>
      <p:ext uri="{BB962C8B-B14F-4D97-AF65-F5344CB8AC3E}">
        <p14:creationId xmlns:p14="http://schemas.microsoft.com/office/powerpoint/2010/main" val="799613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he-IL" dirty="0"/>
          </a:p>
        </p:txBody>
      </p:sp>
      <p:sp>
        <p:nvSpPr>
          <p:cNvPr id="3" name="Content Placeholder 2"/>
          <p:cNvSpPr>
            <a:spLocks noGrp="1"/>
          </p:cNvSpPr>
          <p:nvPr>
            <p:ph idx="1"/>
          </p:nvPr>
        </p:nvSpPr>
        <p:spPr/>
        <p:txBody>
          <a:bodyPr/>
          <a:lstStyle/>
          <a:p>
            <a:r>
              <a:rPr lang="en-US" dirty="0" smtClean="0"/>
              <a:t>Integrated fast </a:t>
            </a:r>
            <a:r>
              <a:rPr lang="en-US" dirty="0"/>
              <a:t>event-based </a:t>
            </a:r>
            <a:r>
              <a:rPr lang="en-US" dirty="0" smtClean="0"/>
              <a:t>vision and event-based control</a:t>
            </a:r>
          </a:p>
          <a:p>
            <a:endParaRPr lang="en-US" dirty="0"/>
          </a:p>
          <a:p>
            <a:r>
              <a:rPr lang="en-US" dirty="0" smtClean="0"/>
              <a:t>Achieve </a:t>
            </a:r>
            <a:r>
              <a:rPr lang="en-US" dirty="0"/>
              <a:t>very low latency fast processing </a:t>
            </a:r>
            <a:r>
              <a:rPr lang="en-US" dirty="0" smtClean="0"/>
              <a:t>at </a:t>
            </a:r>
            <a:r>
              <a:rPr lang="en-US" dirty="0"/>
              <a:t>extremely low </a:t>
            </a:r>
            <a:r>
              <a:rPr lang="en-US" dirty="0" smtClean="0"/>
              <a:t>power</a:t>
            </a:r>
          </a:p>
          <a:p>
            <a:endParaRPr lang="en-US" dirty="0"/>
          </a:p>
          <a:p>
            <a:r>
              <a:rPr lang="en-US" dirty="0" smtClean="0"/>
              <a:t>Explored on-chip learning with external disturbances</a:t>
            </a:r>
          </a:p>
          <a:p>
            <a:endParaRPr lang="en-US" dirty="0" smtClean="0"/>
          </a:p>
          <a:p>
            <a:r>
              <a:rPr lang="en-US" dirty="0" smtClean="0"/>
              <a:t>Pave the way to more neuromorphic applications</a:t>
            </a:r>
            <a:endParaRPr lang="en-US" dirty="0"/>
          </a:p>
          <a:p>
            <a:endParaRPr lang="en-US" dirty="0"/>
          </a:p>
        </p:txBody>
      </p:sp>
    </p:spTree>
    <p:extLst>
      <p:ext uri="{BB962C8B-B14F-4D97-AF65-F5344CB8AC3E}">
        <p14:creationId xmlns:p14="http://schemas.microsoft.com/office/powerpoint/2010/main" val="622301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he-IL" dirty="0"/>
          </a:p>
        </p:txBody>
      </p:sp>
      <p:sp>
        <p:nvSpPr>
          <p:cNvPr id="3" name="Content Placeholder 2"/>
          <p:cNvSpPr>
            <a:spLocks noGrp="1"/>
          </p:cNvSpPr>
          <p:nvPr>
            <p:ph idx="1"/>
          </p:nvPr>
        </p:nvSpPr>
        <p:spPr/>
        <p:txBody>
          <a:bodyPr/>
          <a:lstStyle/>
          <a:p>
            <a:r>
              <a:rPr lang="en-US" dirty="0" smtClean="0"/>
              <a:t>Introduction </a:t>
            </a:r>
          </a:p>
          <a:p>
            <a:endParaRPr lang="en-US" dirty="0" smtClean="0"/>
          </a:p>
          <a:p>
            <a:r>
              <a:rPr lang="en-US" dirty="0" smtClean="0"/>
              <a:t>Articles</a:t>
            </a:r>
          </a:p>
          <a:p>
            <a:pPr marL="800100" lvl="1" indent="-342900">
              <a:buFont typeface="+mj-lt"/>
              <a:buAutoNum type="arabicPeriod"/>
            </a:pPr>
            <a:r>
              <a:rPr lang="en-US" dirty="0" smtClean="0"/>
              <a:t>Neuromorphic PID controller – 1DoF study</a:t>
            </a:r>
          </a:p>
          <a:p>
            <a:pPr marL="800100" lvl="1" indent="-342900">
              <a:buFont typeface="+mj-lt"/>
              <a:buAutoNum type="arabicPeriod"/>
            </a:pPr>
            <a:r>
              <a:rPr lang="en-US" dirty="0" smtClean="0"/>
              <a:t>Optic-Flow based landing</a:t>
            </a:r>
          </a:p>
          <a:p>
            <a:pPr marL="800100" lvl="1" indent="-342900">
              <a:buFont typeface="+mj-lt"/>
              <a:buAutoNum type="arabicPeriod"/>
            </a:pPr>
            <a:r>
              <a:rPr lang="en-US" dirty="0" smtClean="0"/>
              <a:t>Event-driven vision and motor-control</a:t>
            </a:r>
          </a:p>
          <a:p>
            <a:pPr marL="800100" lvl="1" indent="-342900">
              <a:buFont typeface="+mj-lt"/>
              <a:buAutoNum type="arabicPeriod"/>
            </a:pPr>
            <a:r>
              <a:rPr lang="en-US" dirty="0" smtClean="0"/>
              <a:t>Dynamic topology network</a:t>
            </a:r>
            <a:endParaRPr lang="en-US" dirty="0"/>
          </a:p>
          <a:p>
            <a:endParaRPr lang="en-US" dirty="0" smtClean="0"/>
          </a:p>
          <a:p>
            <a:r>
              <a:rPr lang="en-US" dirty="0" smtClean="0"/>
              <a:t>Practical work</a:t>
            </a:r>
            <a:endParaRPr lang="he-IL" dirty="0"/>
          </a:p>
        </p:txBody>
      </p:sp>
      <p:sp>
        <p:nvSpPr>
          <p:cNvPr id="4" name="Rectangle 3"/>
          <p:cNvSpPr/>
          <p:nvPr/>
        </p:nvSpPr>
        <p:spPr>
          <a:xfrm>
            <a:off x="152400" y="3257550"/>
            <a:ext cx="6019800" cy="3810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4234061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305800" cy="460375"/>
          </a:xfrm>
        </p:spPr>
        <p:txBody>
          <a:bodyPr/>
          <a:lstStyle/>
          <a:p>
            <a:r>
              <a:rPr lang="en-US" dirty="0" smtClean="0"/>
              <a:t>Deep Neuromorphic Controller with Dynamic Topology</a:t>
            </a:r>
            <a:endParaRPr lang="he-IL" dirty="0"/>
          </a:p>
        </p:txBody>
      </p:sp>
      <p:sp>
        <p:nvSpPr>
          <p:cNvPr id="3" name="Content Placeholder 2"/>
          <p:cNvSpPr>
            <a:spLocks noGrp="1"/>
          </p:cNvSpPr>
          <p:nvPr>
            <p:ph idx="1"/>
          </p:nvPr>
        </p:nvSpPr>
        <p:spPr>
          <a:xfrm>
            <a:off x="457200" y="1200149"/>
            <a:ext cx="8305800" cy="1725495"/>
          </a:xfrm>
        </p:spPr>
        <p:txBody>
          <a:bodyPr/>
          <a:lstStyle/>
          <a:p>
            <a:r>
              <a:rPr lang="en-US" b="1" dirty="0" smtClean="0"/>
              <a:t>Motivation</a:t>
            </a:r>
            <a:r>
              <a:rPr lang="en-US" dirty="0" smtClean="0"/>
              <a:t>: Need for multiple tasks at dynamic environments with disturbances, without pre-training</a:t>
            </a:r>
          </a:p>
          <a:p>
            <a:r>
              <a:rPr lang="en-US" b="1" dirty="0" smtClean="0"/>
              <a:t>Goal</a:t>
            </a:r>
            <a:r>
              <a:rPr lang="en-US" dirty="0" smtClean="0"/>
              <a:t>: formulate flexible and stable learning approach for changing network topology</a:t>
            </a:r>
          </a:p>
          <a:p>
            <a:r>
              <a:rPr lang="en-US" b="1" dirty="0" smtClean="0"/>
              <a:t>Disclaimer</a:t>
            </a:r>
            <a:r>
              <a:rPr lang="en-US" dirty="0" smtClean="0"/>
              <a:t>: article is “work in progress” stage</a:t>
            </a:r>
            <a:endParaRPr lang="he-IL" dirty="0"/>
          </a:p>
        </p:txBody>
      </p:sp>
      <p:sp>
        <p:nvSpPr>
          <p:cNvPr id="9" name="TextBox 8"/>
          <p:cNvSpPr txBox="1"/>
          <p:nvPr/>
        </p:nvSpPr>
        <p:spPr>
          <a:xfrm>
            <a:off x="457200" y="666750"/>
            <a:ext cx="5917004" cy="369332"/>
          </a:xfrm>
          <a:prstGeom prst="rect">
            <a:avLst/>
          </a:prstGeom>
          <a:noFill/>
        </p:spPr>
        <p:txBody>
          <a:bodyPr wrap="none" rtlCol="1">
            <a:spAutoFit/>
          </a:bodyPr>
          <a:lstStyle/>
          <a:p>
            <a:r>
              <a:rPr lang="en-US" dirty="0" smtClean="0">
                <a:solidFill>
                  <a:schemeClr val="accent1"/>
                </a:solidFill>
              </a:rPr>
              <a:t>Neuronal networks that change their topology at runtime</a:t>
            </a:r>
            <a:endParaRPr lang="en-US" dirty="0">
              <a:solidFill>
                <a:schemeClr val="accent1"/>
              </a:solidFill>
            </a:endParaRPr>
          </a:p>
        </p:txBody>
      </p:sp>
      <p:pic>
        <p:nvPicPr>
          <p:cNvPr id="4" name="Picture 3"/>
          <p:cNvPicPr>
            <a:picLocks noChangeAspect="1"/>
          </p:cNvPicPr>
          <p:nvPr/>
        </p:nvPicPr>
        <p:blipFill>
          <a:blip r:embed="rId3"/>
          <a:stretch>
            <a:fillRect/>
          </a:stretch>
        </p:blipFill>
        <p:spPr>
          <a:xfrm>
            <a:off x="38100" y="3325550"/>
            <a:ext cx="5041900" cy="1075000"/>
          </a:xfrm>
          <a:prstGeom prst="rect">
            <a:avLst/>
          </a:prstGeom>
        </p:spPr>
      </p:pic>
      <p:pic>
        <p:nvPicPr>
          <p:cNvPr id="6" name="Picture 5"/>
          <p:cNvPicPr>
            <a:picLocks noChangeAspect="1"/>
          </p:cNvPicPr>
          <p:nvPr/>
        </p:nvPicPr>
        <p:blipFill>
          <a:blip r:embed="rId4"/>
          <a:stretch>
            <a:fillRect/>
          </a:stretch>
        </p:blipFill>
        <p:spPr>
          <a:xfrm>
            <a:off x="5181600" y="2925645"/>
            <a:ext cx="3849519" cy="1779705"/>
          </a:xfrm>
          <a:prstGeom prst="rect">
            <a:avLst/>
          </a:prstGeom>
        </p:spPr>
      </p:pic>
    </p:spTree>
    <p:extLst>
      <p:ext uri="{BB962C8B-B14F-4D97-AF65-F5344CB8AC3E}">
        <p14:creationId xmlns:p14="http://schemas.microsoft.com/office/powerpoint/2010/main" val="2998031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Dynamically changing topology example</a:t>
            </a:r>
            <a:endParaRPr lang="he-IL" dirty="0"/>
          </a:p>
        </p:txBody>
      </p:sp>
      <p:pic>
        <p:nvPicPr>
          <p:cNvPr id="4" name="Picture 3"/>
          <p:cNvPicPr>
            <a:picLocks noChangeAspect="1"/>
          </p:cNvPicPr>
          <p:nvPr/>
        </p:nvPicPr>
        <p:blipFill>
          <a:blip r:embed="rId3"/>
          <a:stretch>
            <a:fillRect/>
          </a:stretch>
        </p:blipFill>
        <p:spPr>
          <a:xfrm>
            <a:off x="-4763" y="1409700"/>
            <a:ext cx="9153525" cy="2324100"/>
          </a:xfrm>
          <a:prstGeom prst="rect">
            <a:avLst/>
          </a:prstGeom>
        </p:spPr>
      </p:pic>
      <p:sp>
        <p:nvSpPr>
          <p:cNvPr id="5" name="TextBox 4"/>
          <p:cNvSpPr txBox="1"/>
          <p:nvPr/>
        </p:nvSpPr>
        <p:spPr>
          <a:xfrm>
            <a:off x="1142999" y="4153584"/>
            <a:ext cx="6858000" cy="646331"/>
          </a:xfrm>
          <a:prstGeom prst="rect">
            <a:avLst/>
          </a:prstGeom>
          <a:noFill/>
        </p:spPr>
        <p:txBody>
          <a:bodyPr wrap="square" rtlCol="1">
            <a:spAutoFit/>
          </a:bodyPr>
          <a:lstStyle/>
          <a:p>
            <a:pPr algn="ctr" rtl="0"/>
            <a:r>
              <a:rPr lang="en-US" dirty="0" smtClean="0"/>
              <a:t>Increase of decrease the network capacity based on criteria (Bias, Variance) and inspired from several models</a:t>
            </a:r>
            <a:endParaRPr lang="he-IL" dirty="0"/>
          </a:p>
        </p:txBody>
      </p:sp>
    </p:spTree>
    <p:extLst>
      <p:ext uri="{BB962C8B-B14F-4D97-AF65-F5344CB8AC3E}">
        <p14:creationId xmlns:p14="http://schemas.microsoft.com/office/powerpoint/2010/main" val="35384148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3382421" y="524196"/>
            <a:ext cx="2251689" cy="2961954"/>
          </a:xfrm>
          <a:prstGeom prst="rect">
            <a:avLst/>
          </a:prstGeom>
        </p:spPr>
      </p:pic>
      <p:grpSp>
        <p:nvGrpSpPr>
          <p:cNvPr id="5" name="Group 4"/>
          <p:cNvGrpSpPr/>
          <p:nvPr/>
        </p:nvGrpSpPr>
        <p:grpSpPr>
          <a:xfrm>
            <a:off x="1582624" y="1743396"/>
            <a:ext cx="2449309" cy="369332"/>
            <a:chOff x="1208291" y="1929884"/>
            <a:chExt cx="2449309" cy="369332"/>
          </a:xfrm>
        </p:grpSpPr>
        <p:cxnSp>
          <p:nvCxnSpPr>
            <p:cNvPr id="6" name="Straight Arrow Connector 5"/>
            <p:cNvCxnSpPr/>
            <p:nvPr/>
          </p:nvCxnSpPr>
          <p:spPr>
            <a:xfrm>
              <a:off x="3124200" y="211455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08291" y="1929884"/>
              <a:ext cx="1915909" cy="369332"/>
            </a:xfrm>
            <a:prstGeom prst="rect">
              <a:avLst/>
            </a:prstGeom>
            <a:noFill/>
          </p:spPr>
          <p:txBody>
            <a:bodyPr wrap="none" rtlCol="1">
              <a:spAutoFit/>
            </a:bodyPr>
            <a:lstStyle/>
            <a:p>
              <a:pPr algn="l" rtl="0"/>
              <a:r>
                <a:rPr lang="en-US" dirty="0" smtClean="0"/>
                <a:t>Reference signal</a:t>
              </a:r>
              <a:endParaRPr lang="he-IL" dirty="0"/>
            </a:p>
          </p:txBody>
        </p:sp>
      </p:grpSp>
      <p:grpSp>
        <p:nvGrpSpPr>
          <p:cNvPr id="8" name="Group 7"/>
          <p:cNvGrpSpPr/>
          <p:nvPr/>
        </p:nvGrpSpPr>
        <p:grpSpPr>
          <a:xfrm>
            <a:off x="2687325" y="2805437"/>
            <a:ext cx="1336035" cy="369332"/>
            <a:chOff x="2321565" y="1929884"/>
            <a:chExt cx="1336035" cy="369332"/>
          </a:xfrm>
        </p:grpSpPr>
        <p:cxnSp>
          <p:nvCxnSpPr>
            <p:cNvPr id="9" name="Straight Arrow Connector 8"/>
            <p:cNvCxnSpPr/>
            <p:nvPr/>
          </p:nvCxnSpPr>
          <p:spPr>
            <a:xfrm>
              <a:off x="3124200" y="211455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321565" y="1929884"/>
              <a:ext cx="787395" cy="369332"/>
            </a:xfrm>
            <a:prstGeom prst="rect">
              <a:avLst/>
            </a:prstGeom>
            <a:noFill/>
          </p:spPr>
          <p:txBody>
            <a:bodyPr wrap="none" rtlCol="1">
              <a:spAutoFit/>
            </a:bodyPr>
            <a:lstStyle/>
            <a:p>
              <a:pPr algn="r" rtl="0"/>
              <a:r>
                <a:rPr lang="en-US" dirty="0" smtClean="0"/>
                <a:t>e(k-2)</a:t>
              </a:r>
              <a:endParaRPr lang="he-IL" dirty="0"/>
            </a:p>
          </p:txBody>
        </p:sp>
      </p:grpSp>
      <p:grpSp>
        <p:nvGrpSpPr>
          <p:cNvPr id="11" name="Group 10"/>
          <p:cNvGrpSpPr/>
          <p:nvPr/>
        </p:nvGrpSpPr>
        <p:grpSpPr>
          <a:xfrm>
            <a:off x="2690373" y="2451424"/>
            <a:ext cx="1336035" cy="369332"/>
            <a:chOff x="2321565" y="1929884"/>
            <a:chExt cx="1336035" cy="369332"/>
          </a:xfrm>
        </p:grpSpPr>
        <p:cxnSp>
          <p:nvCxnSpPr>
            <p:cNvPr id="12" name="Straight Arrow Connector 11"/>
            <p:cNvCxnSpPr/>
            <p:nvPr/>
          </p:nvCxnSpPr>
          <p:spPr>
            <a:xfrm>
              <a:off x="3124200" y="211455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21565" y="1929884"/>
              <a:ext cx="787395" cy="369332"/>
            </a:xfrm>
            <a:prstGeom prst="rect">
              <a:avLst/>
            </a:prstGeom>
            <a:noFill/>
          </p:spPr>
          <p:txBody>
            <a:bodyPr wrap="none" rtlCol="1">
              <a:spAutoFit/>
            </a:bodyPr>
            <a:lstStyle/>
            <a:p>
              <a:pPr algn="r" rtl="0"/>
              <a:r>
                <a:rPr lang="en-US" dirty="0" smtClean="0"/>
                <a:t>e(k-1)</a:t>
              </a:r>
              <a:endParaRPr lang="he-IL" dirty="0"/>
            </a:p>
          </p:txBody>
        </p:sp>
      </p:grpSp>
      <p:grpSp>
        <p:nvGrpSpPr>
          <p:cNvPr id="14" name="Group 13"/>
          <p:cNvGrpSpPr/>
          <p:nvPr/>
        </p:nvGrpSpPr>
        <p:grpSpPr>
          <a:xfrm>
            <a:off x="2892509" y="2097410"/>
            <a:ext cx="1130851" cy="369332"/>
            <a:chOff x="2526749" y="1929884"/>
            <a:chExt cx="1130851" cy="369332"/>
          </a:xfrm>
        </p:grpSpPr>
        <p:cxnSp>
          <p:nvCxnSpPr>
            <p:cNvPr id="15" name="Straight Arrow Connector 14"/>
            <p:cNvCxnSpPr/>
            <p:nvPr/>
          </p:nvCxnSpPr>
          <p:spPr>
            <a:xfrm>
              <a:off x="3124200" y="211455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26749" y="1929884"/>
              <a:ext cx="582211" cy="369332"/>
            </a:xfrm>
            <a:prstGeom prst="rect">
              <a:avLst/>
            </a:prstGeom>
            <a:noFill/>
          </p:spPr>
          <p:txBody>
            <a:bodyPr wrap="none" rtlCol="1">
              <a:spAutoFit/>
            </a:bodyPr>
            <a:lstStyle/>
            <a:p>
              <a:pPr algn="r" rtl="0"/>
              <a:r>
                <a:rPr lang="en-US" dirty="0" smtClean="0"/>
                <a:t>e(k)</a:t>
              </a:r>
              <a:endParaRPr lang="he-IL" dirty="0"/>
            </a:p>
          </p:txBody>
        </p:sp>
      </p:grpSp>
      <p:grpSp>
        <p:nvGrpSpPr>
          <p:cNvPr id="17" name="Group 16"/>
          <p:cNvGrpSpPr/>
          <p:nvPr/>
        </p:nvGrpSpPr>
        <p:grpSpPr>
          <a:xfrm>
            <a:off x="5800351" y="2266758"/>
            <a:ext cx="1057649" cy="369332"/>
            <a:chOff x="1947231" y="1929884"/>
            <a:chExt cx="1057649" cy="369332"/>
          </a:xfrm>
        </p:grpSpPr>
        <p:cxnSp>
          <p:nvCxnSpPr>
            <p:cNvPr id="18" name="Straight Arrow Connector 17"/>
            <p:cNvCxnSpPr/>
            <p:nvPr/>
          </p:nvCxnSpPr>
          <p:spPr>
            <a:xfrm>
              <a:off x="1947231" y="2114550"/>
              <a:ext cx="5334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473965" y="1929884"/>
              <a:ext cx="530915" cy="369332"/>
            </a:xfrm>
            <a:prstGeom prst="rect">
              <a:avLst/>
            </a:prstGeom>
            <a:noFill/>
          </p:spPr>
          <p:txBody>
            <a:bodyPr wrap="none" rtlCol="1">
              <a:spAutoFit/>
            </a:bodyPr>
            <a:lstStyle/>
            <a:p>
              <a:pPr algn="r" rtl="0"/>
              <a:r>
                <a:rPr lang="en-US" dirty="0"/>
                <a:t>u</a:t>
              </a:r>
              <a:r>
                <a:rPr lang="en-US" dirty="0" smtClean="0"/>
                <a:t>(t)</a:t>
              </a:r>
              <a:endParaRPr lang="he-IL" dirty="0"/>
            </a:p>
          </p:txBody>
        </p:sp>
      </p:grpSp>
      <p:sp>
        <p:nvSpPr>
          <p:cNvPr id="4" name="Rectangle 3"/>
          <p:cNvSpPr/>
          <p:nvPr/>
        </p:nvSpPr>
        <p:spPr>
          <a:xfrm>
            <a:off x="1582624" y="4225926"/>
            <a:ext cx="6096000" cy="369332"/>
          </a:xfrm>
          <a:prstGeom prst="rect">
            <a:avLst/>
          </a:prstGeom>
        </p:spPr>
        <p:txBody>
          <a:bodyPr wrap="square">
            <a:spAutoFit/>
          </a:bodyPr>
          <a:lstStyle/>
          <a:p>
            <a:r>
              <a:rPr lang="en-US" dirty="0" smtClean="0"/>
              <a:t>1. created </a:t>
            </a:r>
            <a:r>
              <a:rPr lang="en-US" dirty="0"/>
              <a:t>with a single hidden layer </a:t>
            </a:r>
            <a:r>
              <a:rPr lang="en-US" dirty="0" smtClean="0"/>
              <a:t>and single </a:t>
            </a:r>
            <a:r>
              <a:rPr lang="en-US" dirty="0"/>
              <a:t>node.</a:t>
            </a:r>
            <a:endParaRPr lang="he-IL" dirty="0"/>
          </a:p>
        </p:txBody>
      </p:sp>
    </p:spTree>
    <p:extLst>
      <p:ext uri="{BB962C8B-B14F-4D97-AF65-F5344CB8AC3E}">
        <p14:creationId xmlns:p14="http://schemas.microsoft.com/office/powerpoint/2010/main" val="2655737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90937" y="1176337"/>
            <a:ext cx="1762125" cy="2790825"/>
          </a:xfrm>
          <a:prstGeom prst="rect">
            <a:avLst/>
          </a:prstGeom>
        </p:spPr>
      </p:pic>
      <p:sp>
        <p:nvSpPr>
          <p:cNvPr id="4" name="Rectangle 3"/>
          <p:cNvSpPr/>
          <p:nvPr/>
        </p:nvSpPr>
        <p:spPr>
          <a:xfrm>
            <a:off x="1582624" y="4225926"/>
            <a:ext cx="6096000" cy="369332"/>
          </a:xfrm>
          <a:prstGeom prst="rect">
            <a:avLst/>
          </a:prstGeom>
        </p:spPr>
        <p:txBody>
          <a:bodyPr wrap="square">
            <a:spAutoFit/>
          </a:bodyPr>
          <a:lstStyle/>
          <a:p>
            <a:r>
              <a:rPr lang="en-US" dirty="0" smtClean="0"/>
              <a:t>2. </a:t>
            </a:r>
            <a:r>
              <a:rPr lang="en-US" dirty="0"/>
              <a:t>high-bias condition is </a:t>
            </a:r>
            <a:r>
              <a:rPr lang="en-US" dirty="0" smtClean="0"/>
              <a:t>identified, new node inserted</a:t>
            </a:r>
            <a:endParaRPr lang="he-IL" dirty="0"/>
          </a:p>
        </p:txBody>
      </p:sp>
    </p:spTree>
    <p:extLst>
      <p:ext uri="{BB962C8B-B14F-4D97-AF65-F5344CB8AC3E}">
        <p14:creationId xmlns:p14="http://schemas.microsoft.com/office/powerpoint/2010/main" val="2271639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33750" y="514350"/>
            <a:ext cx="2476500" cy="2905125"/>
          </a:xfrm>
          <a:prstGeom prst="rect">
            <a:avLst/>
          </a:prstGeom>
        </p:spPr>
      </p:pic>
      <p:pic>
        <p:nvPicPr>
          <p:cNvPr id="5" name="Picture 4"/>
          <p:cNvPicPr>
            <a:picLocks noChangeAspect="1"/>
          </p:cNvPicPr>
          <p:nvPr/>
        </p:nvPicPr>
        <p:blipFill>
          <a:blip r:embed="rId4"/>
          <a:stretch>
            <a:fillRect/>
          </a:stretch>
        </p:blipFill>
        <p:spPr>
          <a:xfrm>
            <a:off x="2833687" y="3573462"/>
            <a:ext cx="3476625" cy="304800"/>
          </a:xfrm>
          <a:prstGeom prst="rect">
            <a:avLst/>
          </a:prstGeom>
        </p:spPr>
      </p:pic>
      <p:sp>
        <p:nvSpPr>
          <p:cNvPr id="7" name="Rectangle 6"/>
          <p:cNvSpPr/>
          <p:nvPr/>
        </p:nvSpPr>
        <p:spPr>
          <a:xfrm>
            <a:off x="1582624" y="4225926"/>
            <a:ext cx="6494576" cy="369332"/>
          </a:xfrm>
          <a:prstGeom prst="rect">
            <a:avLst/>
          </a:prstGeom>
        </p:spPr>
        <p:txBody>
          <a:bodyPr wrap="square">
            <a:spAutoFit/>
          </a:bodyPr>
          <a:lstStyle/>
          <a:p>
            <a:r>
              <a:rPr lang="en-US" dirty="0"/>
              <a:t>3</a:t>
            </a:r>
            <a:r>
              <a:rPr lang="en-US" dirty="0" smtClean="0"/>
              <a:t>. </a:t>
            </a:r>
            <a:r>
              <a:rPr lang="en-US" dirty="0"/>
              <a:t>significant change in </a:t>
            </a:r>
            <a:r>
              <a:rPr lang="en-US" dirty="0" smtClean="0"/>
              <a:t>dynamics identified, layer expansion</a:t>
            </a:r>
            <a:endParaRPr lang="he-IL" dirty="0"/>
          </a:p>
        </p:txBody>
      </p:sp>
    </p:spTree>
    <p:extLst>
      <p:ext uri="{BB962C8B-B14F-4D97-AF65-F5344CB8AC3E}">
        <p14:creationId xmlns:p14="http://schemas.microsoft.com/office/powerpoint/2010/main" val="405239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24225" y="1119187"/>
            <a:ext cx="2495550" cy="2905125"/>
          </a:xfrm>
          <a:prstGeom prst="rect">
            <a:avLst/>
          </a:prstGeom>
        </p:spPr>
      </p:pic>
      <p:sp>
        <p:nvSpPr>
          <p:cNvPr id="5" name="Rectangle 4"/>
          <p:cNvSpPr/>
          <p:nvPr/>
        </p:nvSpPr>
        <p:spPr>
          <a:xfrm>
            <a:off x="1582624" y="4225926"/>
            <a:ext cx="6096000" cy="369332"/>
          </a:xfrm>
          <a:prstGeom prst="rect">
            <a:avLst/>
          </a:prstGeom>
        </p:spPr>
        <p:txBody>
          <a:bodyPr wrap="square">
            <a:spAutoFit/>
          </a:bodyPr>
          <a:lstStyle/>
          <a:p>
            <a:r>
              <a:rPr lang="en-US" dirty="0" smtClean="0"/>
              <a:t>4. </a:t>
            </a:r>
            <a:r>
              <a:rPr lang="en-US" dirty="0"/>
              <a:t>high-bias condition is </a:t>
            </a:r>
            <a:r>
              <a:rPr lang="en-US" dirty="0" smtClean="0"/>
              <a:t>identified, new node inserted</a:t>
            </a:r>
            <a:endParaRPr lang="he-IL" dirty="0"/>
          </a:p>
        </p:txBody>
      </p:sp>
    </p:spTree>
    <p:extLst>
      <p:ext uri="{BB962C8B-B14F-4D97-AF65-F5344CB8AC3E}">
        <p14:creationId xmlns:p14="http://schemas.microsoft.com/office/powerpoint/2010/main" val="1420362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43275" y="1114425"/>
            <a:ext cx="2457450" cy="2914650"/>
          </a:xfrm>
          <a:prstGeom prst="rect">
            <a:avLst/>
          </a:prstGeom>
        </p:spPr>
      </p:pic>
      <p:sp>
        <p:nvSpPr>
          <p:cNvPr id="5" name="Rectangle 4"/>
          <p:cNvSpPr/>
          <p:nvPr/>
        </p:nvSpPr>
        <p:spPr>
          <a:xfrm>
            <a:off x="1582624" y="4225926"/>
            <a:ext cx="6096000" cy="369332"/>
          </a:xfrm>
          <a:prstGeom prst="rect">
            <a:avLst/>
          </a:prstGeom>
        </p:spPr>
        <p:txBody>
          <a:bodyPr wrap="square">
            <a:spAutoFit/>
          </a:bodyPr>
          <a:lstStyle/>
          <a:p>
            <a:r>
              <a:rPr lang="en-US" dirty="0" smtClean="0"/>
              <a:t>4. high-variance identified, node pruned</a:t>
            </a:r>
            <a:endParaRPr lang="he-IL" dirty="0"/>
          </a:p>
        </p:txBody>
      </p:sp>
    </p:spTree>
    <p:extLst>
      <p:ext uri="{BB962C8B-B14F-4D97-AF65-F5344CB8AC3E}">
        <p14:creationId xmlns:p14="http://schemas.microsoft.com/office/powerpoint/2010/main" val="3004284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0651" y="1847850"/>
            <a:ext cx="2628900" cy="447675"/>
          </a:xfrm>
          <a:prstGeom prst="rect">
            <a:avLst/>
          </a:prstGeom>
        </p:spPr>
      </p:pic>
      <p:sp>
        <p:nvSpPr>
          <p:cNvPr id="5" name="TextBox 4"/>
          <p:cNvSpPr txBox="1"/>
          <p:nvPr/>
        </p:nvSpPr>
        <p:spPr>
          <a:xfrm>
            <a:off x="1000129" y="2295525"/>
            <a:ext cx="1938351" cy="307777"/>
          </a:xfrm>
          <a:prstGeom prst="rect">
            <a:avLst/>
          </a:prstGeom>
          <a:noFill/>
        </p:spPr>
        <p:txBody>
          <a:bodyPr wrap="none" rtlCol="1">
            <a:spAutoFit/>
          </a:bodyPr>
          <a:lstStyle/>
          <a:p>
            <a:pPr algn="l" rtl="0"/>
            <a:r>
              <a:rPr lang="en-US" sz="1400" dirty="0" smtClean="0"/>
              <a:t>A. High Bias condition</a:t>
            </a:r>
            <a:endParaRPr lang="he-IL" sz="1400" dirty="0"/>
          </a:p>
        </p:txBody>
      </p:sp>
      <p:pic>
        <p:nvPicPr>
          <p:cNvPr id="6" name="Picture 5"/>
          <p:cNvPicPr>
            <a:picLocks noChangeAspect="1"/>
          </p:cNvPicPr>
          <p:nvPr/>
        </p:nvPicPr>
        <p:blipFill>
          <a:blip r:embed="rId4"/>
          <a:stretch>
            <a:fillRect/>
          </a:stretch>
        </p:blipFill>
        <p:spPr>
          <a:xfrm>
            <a:off x="3505200" y="1885950"/>
            <a:ext cx="2724150" cy="409575"/>
          </a:xfrm>
          <a:prstGeom prst="rect">
            <a:avLst/>
          </a:prstGeom>
        </p:spPr>
      </p:pic>
      <p:sp>
        <p:nvSpPr>
          <p:cNvPr id="7" name="TextBox 6"/>
          <p:cNvSpPr txBox="1"/>
          <p:nvPr/>
        </p:nvSpPr>
        <p:spPr>
          <a:xfrm>
            <a:off x="3908518" y="2295524"/>
            <a:ext cx="2282484" cy="307777"/>
          </a:xfrm>
          <a:prstGeom prst="rect">
            <a:avLst/>
          </a:prstGeom>
          <a:noFill/>
        </p:spPr>
        <p:txBody>
          <a:bodyPr wrap="none" rtlCol="1">
            <a:spAutoFit/>
          </a:bodyPr>
          <a:lstStyle/>
          <a:p>
            <a:pPr algn="l" rtl="0"/>
            <a:r>
              <a:rPr lang="en-US" sz="1400" dirty="0"/>
              <a:t>B</a:t>
            </a:r>
            <a:r>
              <a:rPr lang="en-US" sz="1400" dirty="0" smtClean="0"/>
              <a:t>. High Variance condition</a:t>
            </a:r>
            <a:endParaRPr lang="he-IL" sz="1400" dirty="0"/>
          </a:p>
        </p:txBody>
      </p:sp>
      <p:pic>
        <p:nvPicPr>
          <p:cNvPr id="8" name="Picture 7"/>
          <p:cNvPicPr>
            <a:picLocks noChangeAspect="1"/>
          </p:cNvPicPr>
          <p:nvPr/>
        </p:nvPicPr>
        <p:blipFill>
          <a:blip r:embed="rId5"/>
          <a:stretch>
            <a:fillRect/>
          </a:stretch>
        </p:blipFill>
        <p:spPr>
          <a:xfrm>
            <a:off x="6822108" y="1952624"/>
            <a:ext cx="1562100" cy="342900"/>
          </a:xfrm>
          <a:prstGeom prst="rect">
            <a:avLst/>
          </a:prstGeom>
        </p:spPr>
      </p:pic>
      <p:sp>
        <p:nvSpPr>
          <p:cNvPr id="9" name="TextBox 8"/>
          <p:cNvSpPr txBox="1"/>
          <p:nvPr/>
        </p:nvSpPr>
        <p:spPr>
          <a:xfrm>
            <a:off x="6603577" y="2295524"/>
            <a:ext cx="1816523" cy="307777"/>
          </a:xfrm>
          <a:prstGeom prst="rect">
            <a:avLst/>
          </a:prstGeom>
          <a:noFill/>
        </p:spPr>
        <p:txBody>
          <a:bodyPr wrap="none" rtlCol="1">
            <a:spAutoFit/>
          </a:bodyPr>
          <a:lstStyle/>
          <a:p>
            <a:pPr algn="l" rtl="0"/>
            <a:r>
              <a:rPr lang="en-US" sz="1400" dirty="0" smtClean="0"/>
              <a:t>C. Node contribution</a:t>
            </a:r>
            <a:endParaRPr lang="he-IL" sz="1400" dirty="0"/>
          </a:p>
        </p:txBody>
      </p:sp>
      <p:pic>
        <p:nvPicPr>
          <p:cNvPr id="10" name="Picture 9"/>
          <p:cNvPicPr>
            <a:picLocks noChangeAspect="1"/>
          </p:cNvPicPr>
          <p:nvPr/>
        </p:nvPicPr>
        <p:blipFill>
          <a:blip r:embed="rId6"/>
          <a:stretch>
            <a:fillRect/>
          </a:stretch>
        </p:blipFill>
        <p:spPr>
          <a:xfrm>
            <a:off x="2247900" y="2720724"/>
            <a:ext cx="1933575" cy="685800"/>
          </a:xfrm>
          <a:prstGeom prst="rect">
            <a:avLst/>
          </a:prstGeom>
        </p:spPr>
      </p:pic>
      <p:sp>
        <p:nvSpPr>
          <p:cNvPr id="11" name="TextBox 10"/>
          <p:cNvSpPr txBox="1"/>
          <p:nvPr/>
        </p:nvSpPr>
        <p:spPr>
          <a:xfrm>
            <a:off x="2187297" y="3448563"/>
            <a:ext cx="1965603" cy="307777"/>
          </a:xfrm>
          <a:prstGeom prst="rect">
            <a:avLst/>
          </a:prstGeom>
          <a:noFill/>
        </p:spPr>
        <p:txBody>
          <a:bodyPr wrap="none" rtlCol="1">
            <a:spAutoFit/>
          </a:bodyPr>
          <a:lstStyle/>
          <a:p>
            <a:pPr algn="l" rtl="0"/>
            <a:r>
              <a:rPr lang="en-US" sz="1400" dirty="0" smtClean="0"/>
              <a:t>A. Gradient mean bias</a:t>
            </a:r>
            <a:endParaRPr lang="he-IL" sz="1400" dirty="0"/>
          </a:p>
        </p:txBody>
      </p:sp>
      <p:sp>
        <p:nvSpPr>
          <p:cNvPr id="12" name="TextBox 11"/>
          <p:cNvSpPr txBox="1"/>
          <p:nvPr/>
        </p:nvSpPr>
        <p:spPr>
          <a:xfrm>
            <a:off x="5006697" y="3448562"/>
            <a:ext cx="2233304" cy="307777"/>
          </a:xfrm>
          <a:prstGeom prst="rect">
            <a:avLst/>
          </a:prstGeom>
          <a:noFill/>
        </p:spPr>
        <p:txBody>
          <a:bodyPr wrap="none" rtlCol="1">
            <a:spAutoFit/>
          </a:bodyPr>
          <a:lstStyle/>
          <a:p>
            <a:pPr algn="l" rtl="0"/>
            <a:r>
              <a:rPr lang="en-US" sz="1400" dirty="0" smtClean="0"/>
              <a:t>B. Saturated performance</a:t>
            </a:r>
            <a:endParaRPr lang="he-IL" sz="1400" dirty="0"/>
          </a:p>
        </p:txBody>
      </p:sp>
      <p:pic>
        <p:nvPicPr>
          <p:cNvPr id="13" name="Picture 12"/>
          <p:cNvPicPr>
            <a:picLocks noChangeAspect="1"/>
          </p:cNvPicPr>
          <p:nvPr/>
        </p:nvPicPr>
        <p:blipFill>
          <a:blip r:embed="rId7"/>
          <a:stretch>
            <a:fillRect/>
          </a:stretch>
        </p:blipFill>
        <p:spPr>
          <a:xfrm>
            <a:off x="4442311" y="2724661"/>
            <a:ext cx="2990850" cy="723900"/>
          </a:xfrm>
          <a:prstGeom prst="rect">
            <a:avLst/>
          </a:prstGeom>
        </p:spPr>
      </p:pic>
    </p:spTree>
    <p:extLst>
      <p:ext uri="{BB962C8B-B14F-4D97-AF65-F5344CB8AC3E}">
        <p14:creationId xmlns:p14="http://schemas.microsoft.com/office/powerpoint/2010/main" val="946394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Neuromorphic computing in a nutshell</a:t>
            </a:r>
            <a:endParaRPr lang="he-IL" dirty="0"/>
          </a:p>
        </p:txBody>
      </p:sp>
      <p:sp>
        <p:nvSpPr>
          <p:cNvPr id="5" name="TextBox 4"/>
          <p:cNvSpPr txBox="1"/>
          <p:nvPr/>
        </p:nvSpPr>
        <p:spPr>
          <a:xfrm>
            <a:off x="577617" y="4248150"/>
            <a:ext cx="2775183" cy="369332"/>
          </a:xfrm>
          <a:prstGeom prst="rect">
            <a:avLst/>
          </a:prstGeom>
          <a:noFill/>
        </p:spPr>
        <p:txBody>
          <a:bodyPr wrap="none" rtlCol="1">
            <a:spAutoFit/>
          </a:bodyPr>
          <a:lstStyle/>
          <a:p>
            <a:pPr algn="l" rtl="0"/>
            <a:r>
              <a:rPr lang="en-US" dirty="0" smtClean="0"/>
              <a:t>Neuromorphic Algorithms</a:t>
            </a:r>
            <a:endParaRPr lang="he-IL"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2053">
            <a:off x="5710430" y="1861320"/>
            <a:ext cx="3006492" cy="1172448"/>
          </a:xfrm>
          <a:prstGeom prst="rect">
            <a:avLst/>
          </a:prstGeom>
        </p:spPr>
      </p:pic>
      <p:sp>
        <p:nvSpPr>
          <p:cNvPr id="7" name="TextBox 6"/>
          <p:cNvSpPr txBox="1"/>
          <p:nvPr/>
        </p:nvSpPr>
        <p:spPr>
          <a:xfrm>
            <a:off x="5988625" y="4248150"/>
            <a:ext cx="2698175" cy="369332"/>
          </a:xfrm>
          <a:prstGeom prst="rect">
            <a:avLst/>
          </a:prstGeom>
          <a:noFill/>
        </p:spPr>
        <p:txBody>
          <a:bodyPr wrap="none" rtlCol="1">
            <a:spAutoFit/>
          </a:bodyPr>
          <a:lstStyle/>
          <a:p>
            <a:pPr algn="l" rtl="0"/>
            <a:r>
              <a:rPr lang="en-US" dirty="0" smtClean="0"/>
              <a:t>Neuromorphic Hardware</a:t>
            </a:r>
            <a:endParaRPr lang="he-IL" dirty="0"/>
          </a:p>
        </p:txBody>
      </p:sp>
      <p:pic>
        <p:nvPicPr>
          <p:cNvPr id="8" name="Picture 7"/>
          <p:cNvPicPr>
            <a:picLocks noChangeAspect="1"/>
          </p:cNvPicPr>
          <p:nvPr/>
        </p:nvPicPr>
        <p:blipFill>
          <a:blip r:embed="rId4"/>
          <a:stretch>
            <a:fillRect/>
          </a:stretch>
        </p:blipFill>
        <p:spPr>
          <a:xfrm>
            <a:off x="958616" y="3196180"/>
            <a:ext cx="2253695" cy="842741"/>
          </a:xfrm>
          <a:prstGeom prst="rect">
            <a:avLst/>
          </a:prstGeom>
        </p:spPr>
      </p:pic>
      <p:pic>
        <p:nvPicPr>
          <p:cNvPr id="9" name="Picture 8"/>
          <p:cNvPicPr>
            <a:picLocks noChangeAspect="1"/>
          </p:cNvPicPr>
          <p:nvPr/>
        </p:nvPicPr>
        <p:blipFill>
          <a:blip r:embed="rId5"/>
          <a:stretch>
            <a:fillRect/>
          </a:stretch>
        </p:blipFill>
        <p:spPr>
          <a:xfrm>
            <a:off x="708919" y="1197203"/>
            <a:ext cx="2512536" cy="1785938"/>
          </a:xfrm>
          <a:prstGeom prst="rect">
            <a:avLst/>
          </a:prstGeom>
        </p:spPr>
      </p:pic>
      <p:sp>
        <p:nvSpPr>
          <p:cNvPr id="10" name="Plus 9"/>
          <p:cNvSpPr/>
          <p:nvPr/>
        </p:nvSpPr>
        <p:spPr>
          <a:xfrm>
            <a:off x="4114800" y="2171700"/>
            <a:ext cx="914400" cy="914400"/>
          </a:xfrm>
          <a:prstGeom prst="mathPlu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19003052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Compare fixed and dynamic capacity models</a:t>
            </a:r>
            <a:endParaRPr lang="he-IL" dirty="0"/>
          </a:p>
        </p:txBody>
      </p:sp>
      <p:pic>
        <p:nvPicPr>
          <p:cNvPr id="2" name="Picture 1"/>
          <p:cNvPicPr>
            <a:picLocks noChangeAspect="1"/>
          </p:cNvPicPr>
          <p:nvPr/>
        </p:nvPicPr>
        <p:blipFill>
          <a:blip r:embed="rId2"/>
          <a:stretch>
            <a:fillRect/>
          </a:stretch>
        </p:blipFill>
        <p:spPr>
          <a:xfrm>
            <a:off x="790574" y="1657350"/>
            <a:ext cx="7562850" cy="3219450"/>
          </a:xfrm>
          <a:prstGeom prst="rect">
            <a:avLst/>
          </a:prstGeom>
        </p:spPr>
      </p:pic>
      <p:sp>
        <p:nvSpPr>
          <p:cNvPr id="5" name="TextBox 4"/>
          <p:cNvSpPr txBox="1"/>
          <p:nvPr/>
        </p:nvSpPr>
        <p:spPr>
          <a:xfrm>
            <a:off x="1447800" y="977384"/>
            <a:ext cx="6665030" cy="369332"/>
          </a:xfrm>
          <a:prstGeom prst="rect">
            <a:avLst/>
          </a:prstGeom>
          <a:noFill/>
        </p:spPr>
        <p:txBody>
          <a:bodyPr wrap="none" rtlCol="1">
            <a:spAutoFit/>
          </a:bodyPr>
          <a:lstStyle/>
          <a:p>
            <a:pPr algn="l" rtl="0"/>
            <a:r>
              <a:rPr lang="en-US" dirty="0" smtClean="0"/>
              <a:t>In Simulation, track a circle trajectory with slow and fast speed</a:t>
            </a:r>
            <a:endParaRPr lang="he-IL" dirty="0"/>
          </a:p>
        </p:txBody>
      </p:sp>
    </p:spTree>
    <p:extLst>
      <p:ext uri="{BB962C8B-B14F-4D97-AF65-F5344CB8AC3E}">
        <p14:creationId xmlns:p14="http://schemas.microsoft.com/office/powerpoint/2010/main" val="1599769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977329" y="0"/>
            <a:ext cx="6517806" cy="2514600"/>
          </a:xfrm>
          <a:prstGeom prst="rect">
            <a:avLst/>
          </a:prstGeom>
        </p:spPr>
      </p:pic>
      <p:pic>
        <p:nvPicPr>
          <p:cNvPr id="13" name="Picture 12"/>
          <p:cNvPicPr>
            <a:picLocks noChangeAspect="1"/>
          </p:cNvPicPr>
          <p:nvPr/>
        </p:nvPicPr>
        <p:blipFill>
          <a:blip r:embed="rId3"/>
          <a:stretch>
            <a:fillRect/>
          </a:stretch>
        </p:blipFill>
        <p:spPr>
          <a:xfrm>
            <a:off x="2108913" y="2514600"/>
            <a:ext cx="6546750" cy="2419350"/>
          </a:xfrm>
          <a:prstGeom prst="rect">
            <a:avLst/>
          </a:prstGeom>
        </p:spPr>
      </p:pic>
    </p:spTree>
    <p:extLst>
      <p:ext uri="{BB962C8B-B14F-4D97-AF65-F5344CB8AC3E}">
        <p14:creationId xmlns:p14="http://schemas.microsoft.com/office/powerpoint/2010/main" val="2491529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fixed and dynamic capacity models</a:t>
            </a:r>
            <a:endParaRPr lang="he-IL" dirty="0"/>
          </a:p>
        </p:txBody>
      </p:sp>
      <p:pic>
        <p:nvPicPr>
          <p:cNvPr id="4" name="Picture 3"/>
          <p:cNvPicPr>
            <a:picLocks noChangeAspect="1"/>
          </p:cNvPicPr>
          <p:nvPr/>
        </p:nvPicPr>
        <p:blipFill>
          <a:blip r:embed="rId2"/>
          <a:stretch>
            <a:fillRect/>
          </a:stretch>
        </p:blipFill>
        <p:spPr>
          <a:xfrm>
            <a:off x="1401580" y="1123950"/>
            <a:ext cx="6340840" cy="3357563"/>
          </a:xfrm>
          <a:prstGeom prst="rect">
            <a:avLst/>
          </a:prstGeom>
        </p:spPr>
      </p:pic>
      <p:sp>
        <p:nvSpPr>
          <p:cNvPr id="5" name="Rectangle 4"/>
          <p:cNvSpPr/>
          <p:nvPr/>
        </p:nvSpPr>
        <p:spPr>
          <a:xfrm>
            <a:off x="6477000" y="1352550"/>
            <a:ext cx="990600" cy="4572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2747845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51081" y="1047750"/>
            <a:ext cx="7241838" cy="3348038"/>
          </a:xfrm>
          <a:prstGeom prst="rect">
            <a:avLst/>
          </a:prstGeom>
        </p:spPr>
      </p:pic>
      <p:sp>
        <p:nvSpPr>
          <p:cNvPr id="3" name="Title 2"/>
          <p:cNvSpPr>
            <a:spLocks noGrp="1"/>
          </p:cNvSpPr>
          <p:nvPr>
            <p:ph type="title"/>
          </p:nvPr>
        </p:nvSpPr>
        <p:spPr/>
        <p:txBody>
          <a:bodyPr/>
          <a:lstStyle/>
          <a:p>
            <a:r>
              <a:rPr lang="en-US" dirty="0" smtClean="0"/>
              <a:t>Compare fixed and dynamic capacity models</a:t>
            </a:r>
            <a:endParaRPr lang="he-IL" dirty="0"/>
          </a:p>
        </p:txBody>
      </p:sp>
      <p:pic>
        <p:nvPicPr>
          <p:cNvPr id="5" name="Picture 4"/>
          <p:cNvPicPr>
            <a:picLocks noChangeAspect="1"/>
          </p:cNvPicPr>
          <p:nvPr/>
        </p:nvPicPr>
        <p:blipFill>
          <a:blip r:embed="rId3"/>
          <a:stretch>
            <a:fillRect/>
          </a:stretch>
        </p:blipFill>
        <p:spPr>
          <a:xfrm>
            <a:off x="2819400" y="1657350"/>
            <a:ext cx="1149316" cy="714138"/>
          </a:xfrm>
          <a:prstGeom prst="rect">
            <a:avLst/>
          </a:prstGeom>
        </p:spPr>
      </p:pic>
      <p:pic>
        <p:nvPicPr>
          <p:cNvPr id="6" name="Picture 5"/>
          <p:cNvPicPr>
            <a:picLocks noChangeAspect="1"/>
          </p:cNvPicPr>
          <p:nvPr/>
        </p:nvPicPr>
        <p:blipFill>
          <a:blip r:embed="rId3"/>
          <a:stretch>
            <a:fillRect/>
          </a:stretch>
        </p:blipFill>
        <p:spPr>
          <a:xfrm>
            <a:off x="5638800" y="1300281"/>
            <a:ext cx="1149316" cy="714138"/>
          </a:xfrm>
          <a:prstGeom prst="rect">
            <a:avLst/>
          </a:prstGeom>
        </p:spPr>
      </p:pic>
    </p:spTree>
    <p:extLst>
      <p:ext uri="{BB962C8B-B14F-4D97-AF65-F5344CB8AC3E}">
        <p14:creationId xmlns:p14="http://schemas.microsoft.com/office/powerpoint/2010/main" val="663479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fixed and dynamic capacity models</a:t>
            </a:r>
            <a:endParaRPr lang="he-IL" dirty="0"/>
          </a:p>
        </p:txBody>
      </p:sp>
      <p:pic>
        <p:nvPicPr>
          <p:cNvPr id="3" name="Picture 2"/>
          <p:cNvPicPr>
            <a:picLocks noChangeAspect="1"/>
          </p:cNvPicPr>
          <p:nvPr/>
        </p:nvPicPr>
        <p:blipFill>
          <a:blip r:embed="rId2"/>
          <a:stretch>
            <a:fillRect/>
          </a:stretch>
        </p:blipFill>
        <p:spPr>
          <a:xfrm>
            <a:off x="1607343" y="819150"/>
            <a:ext cx="5929313" cy="4027302"/>
          </a:xfrm>
          <a:prstGeom prst="rect">
            <a:avLst/>
          </a:prstGeom>
        </p:spPr>
      </p:pic>
    </p:spTree>
    <p:extLst>
      <p:ext uri="{BB962C8B-B14F-4D97-AF65-F5344CB8AC3E}">
        <p14:creationId xmlns:p14="http://schemas.microsoft.com/office/powerpoint/2010/main" val="3315211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fixed and dynamic capacity models</a:t>
            </a:r>
            <a:endParaRPr lang="he-IL" dirty="0"/>
          </a:p>
        </p:txBody>
      </p:sp>
      <p:pic>
        <p:nvPicPr>
          <p:cNvPr id="4" name="Picture 3"/>
          <p:cNvPicPr>
            <a:picLocks noChangeAspect="1"/>
          </p:cNvPicPr>
          <p:nvPr/>
        </p:nvPicPr>
        <p:blipFill>
          <a:blip r:embed="rId2"/>
          <a:stretch>
            <a:fillRect/>
          </a:stretch>
        </p:blipFill>
        <p:spPr>
          <a:xfrm>
            <a:off x="1447800" y="1123950"/>
            <a:ext cx="6054294" cy="3276600"/>
          </a:xfrm>
          <a:prstGeom prst="rect">
            <a:avLst/>
          </a:prstGeom>
        </p:spPr>
      </p:pic>
      <p:sp>
        <p:nvSpPr>
          <p:cNvPr id="5" name="Rectangle 4"/>
          <p:cNvSpPr/>
          <p:nvPr/>
        </p:nvSpPr>
        <p:spPr>
          <a:xfrm>
            <a:off x="6629400" y="1428750"/>
            <a:ext cx="533400" cy="381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887015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he-IL" dirty="0"/>
          </a:p>
        </p:txBody>
      </p:sp>
      <p:sp>
        <p:nvSpPr>
          <p:cNvPr id="3" name="Content Placeholder 2"/>
          <p:cNvSpPr>
            <a:spLocks noGrp="1"/>
          </p:cNvSpPr>
          <p:nvPr>
            <p:ph idx="1"/>
          </p:nvPr>
        </p:nvSpPr>
        <p:spPr/>
        <p:txBody>
          <a:bodyPr/>
          <a:lstStyle/>
          <a:p>
            <a:r>
              <a:rPr lang="en-US" dirty="0" smtClean="0"/>
              <a:t>Introduction </a:t>
            </a:r>
          </a:p>
          <a:p>
            <a:endParaRPr lang="en-US" dirty="0" smtClean="0"/>
          </a:p>
          <a:p>
            <a:r>
              <a:rPr lang="en-US" dirty="0" smtClean="0"/>
              <a:t>Articles</a:t>
            </a:r>
          </a:p>
          <a:p>
            <a:pPr marL="800100" lvl="1" indent="-342900">
              <a:buFont typeface="+mj-lt"/>
              <a:buAutoNum type="arabicPeriod"/>
            </a:pPr>
            <a:r>
              <a:rPr lang="en-US" dirty="0" smtClean="0"/>
              <a:t>Neuromorphic PID controller – 1DoF study</a:t>
            </a:r>
          </a:p>
          <a:p>
            <a:pPr marL="800100" lvl="1" indent="-342900">
              <a:buFont typeface="+mj-lt"/>
              <a:buAutoNum type="arabicPeriod"/>
            </a:pPr>
            <a:r>
              <a:rPr lang="en-US" dirty="0" smtClean="0"/>
              <a:t>Optic-Flow based landing</a:t>
            </a:r>
          </a:p>
          <a:p>
            <a:pPr marL="800100" lvl="1" indent="-342900">
              <a:buFont typeface="+mj-lt"/>
              <a:buAutoNum type="arabicPeriod"/>
            </a:pPr>
            <a:r>
              <a:rPr lang="en-US" dirty="0" smtClean="0"/>
              <a:t>Event-driven vision and motor-control</a:t>
            </a:r>
          </a:p>
          <a:p>
            <a:pPr marL="800100" lvl="1" indent="-342900">
              <a:buFont typeface="+mj-lt"/>
              <a:buAutoNum type="arabicPeriod"/>
            </a:pPr>
            <a:r>
              <a:rPr lang="en-US" dirty="0" smtClean="0"/>
              <a:t>Dynamic topology network</a:t>
            </a:r>
            <a:endParaRPr lang="en-US" dirty="0"/>
          </a:p>
          <a:p>
            <a:endParaRPr lang="en-US" dirty="0" smtClean="0"/>
          </a:p>
          <a:p>
            <a:r>
              <a:rPr lang="en-US" dirty="0" smtClean="0"/>
              <a:t>Practical work</a:t>
            </a:r>
            <a:endParaRPr lang="he-IL" dirty="0"/>
          </a:p>
        </p:txBody>
      </p:sp>
      <p:sp>
        <p:nvSpPr>
          <p:cNvPr id="4" name="Rectangle 3"/>
          <p:cNvSpPr/>
          <p:nvPr/>
        </p:nvSpPr>
        <p:spPr>
          <a:xfrm>
            <a:off x="152400" y="4019550"/>
            <a:ext cx="6019800" cy="3810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4010197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work</a:t>
            </a:r>
            <a:endParaRPr lang="he-IL" dirty="0"/>
          </a:p>
        </p:txBody>
      </p:sp>
      <p:sp>
        <p:nvSpPr>
          <p:cNvPr id="3" name="Content Placeholder 2"/>
          <p:cNvSpPr>
            <a:spLocks noGrp="1"/>
          </p:cNvSpPr>
          <p:nvPr>
            <p:ph idx="1"/>
          </p:nvPr>
        </p:nvSpPr>
        <p:spPr>
          <a:xfrm>
            <a:off x="457200" y="1200150"/>
            <a:ext cx="8229600" cy="1092713"/>
          </a:xfrm>
        </p:spPr>
        <p:txBody>
          <a:bodyPr/>
          <a:lstStyle/>
          <a:p>
            <a:r>
              <a:rPr lang="en-US" b="1" dirty="0" smtClean="0"/>
              <a:t>Motivation</a:t>
            </a:r>
            <a:r>
              <a:rPr lang="en-US" dirty="0" smtClean="0"/>
              <a:t>: </a:t>
            </a:r>
            <a:r>
              <a:rPr lang="en-US" dirty="0"/>
              <a:t>neuromorphic </a:t>
            </a:r>
            <a:r>
              <a:rPr lang="en-US" dirty="0" smtClean="0"/>
              <a:t>capabilities integrated to unified architecture</a:t>
            </a:r>
          </a:p>
          <a:p>
            <a:r>
              <a:rPr lang="en-US" b="1" dirty="0" smtClean="0"/>
              <a:t>Goal</a:t>
            </a:r>
            <a:r>
              <a:rPr lang="en-US" dirty="0" smtClean="0"/>
              <a:t>: start from the most basic building block</a:t>
            </a:r>
            <a:endParaRPr lang="he-IL" dirty="0"/>
          </a:p>
        </p:txBody>
      </p:sp>
      <p:sp>
        <p:nvSpPr>
          <p:cNvPr id="9" name="TextBox 8"/>
          <p:cNvSpPr txBox="1"/>
          <p:nvPr/>
        </p:nvSpPr>
        <p:spPr>
          <a:xfrm>
            <a:off x="457200" y="666750"/>
            <a:ext cx="3980642" cy="369332"/>
          </a:xfrm>
          <a:prstGeom prst="rect">
            <a:avLst/>
          </a:prstGeom>
          <a:noFill/>
        </p:spPr>
        <p:txBody>
          <a:bodyPr wrap="none" rtlCol="1">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4F81BD"/>
                </a:solidFill>
                <a:effectLst/>
                <a:uLnTx/>
                <a:uFillTx/>
                <a:latin typeface="Arial" panose="020B0604020202020204" pitchFamily="34" charset="0"/>
                <a:ea typeface="+mn-ea"/>
                <a:cs typeface="Arial" panose="020B0604020202020204" pitchFamily="34" charset="0"/>
              </a:rPr>
              <a:t>PID controller with Nengo and AirSim</a:t>
            </a:r>
            <a:endParaRPr kumimoji="0" lang="en-US" sz="1800" b="0" i="0" u="none" strike="noStrike" kern="1200" cap="none" spc="0" normalizeH="0" baseline="0" noProof="0" dirty="0">
              <a:ln>
                <a:noFill/>
              </a:ln>
              <a:solidFill>
                <a:srgbClr val="4F81BD"/>
              </a:solidFill>
              <a:effectLst/>
              <a:uLnTx/>
              <a:uFillTx/>
              <a:latin typeface="Arial" panose="020B0604020202020204" pitchFamily="34" charset="0"/>
              <a:ea typeface="+mn-ea"/>
              <a:cs typeface="Arial" panose="020B0604020202020204" pitchFamily="34" charset="0"/>
            </a:endParaRPr>
          </a:p>
        </p:txBody>
      </p:sp>
      <p:pic>
        <p:nvPicPr>
          <p:cNvPr id="18" name="Picture 17"/>
          <p:cNvPicPr>
            <a:picLocks noChangeAspect="1"/>
          </p:cNvPicPr>
          <p:nvPr/>
        </p:nvPicPr>
        <p:blipFill>
          <a:blip r:embed="rId3"/>
          <a:stretch>
            <a:fillRect/>
          </a:stretch>
        </p:blipFill>
        <p:spPr>
          <a:xfrm>
            <a:off x="8038960" y="2099546"/>
            <a:ext cx="895350" cy="1009650"/>
          </a:xfrm>
          <a:prstGeom prst="rect">
            <a:avLst/>
          </a:prstGeom>
        </p:spPr>
      </p:pic>
      <p:pic>
        <p:nvPicPr>
          <p:cNvPr id="19" name="Picture 18"/>
          <p:cNvPicPr>
            <a:picLocks noChangeAspect="1"/>
          </p:cNvPicPr>
          <p:nvPr/>
        </p:nvPicPr>
        <p:blipFill>
          <a:blip r:embed="rId4"/>
          <a:stretch>
            <a:fillRect/>
          </a:stretch>
        </p:blipFill>
        <p:spPr>
          <a:xfrm>
            <a:off x="7115218" y="2099546"/>
            <a:ext cx="777212" cy="10096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6235" y="3409950"/>
            <a:ext cx="925450" cy="925450"/>
          </a:xfrm>
          <a:prstGeom prst="rect">
            <a:avLst/>
          </a:prstGeom>
        </p:spPr>
      </p:pic>
    </p:spTree>
    <p:extLst>
      <p:ext uri="{BB962C8B-B14F-4D97-AF65-F5344CB8AC3E}">
        <p14:creationId xmlns:p14="http://schemas.microsoft.com/office/powerpoint/2010/main" val="314875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environment</a:t>
            </a:r>
            <a:endParaRPr lang="he-IL" dirty="0"/>
          </a:p>
        </p:txBody>
      </p:sp>
      <p:pic>
        <p:nvPicPr>
          <p:cNvPr id="4" name="Picture 3"/>
          <p:cNvPicPr>
            <a:picLocks noChangeAspect="1"/>
          </p:cNvPicPr>
          <p:nvPr/>
        </p:nvPicPr>
        <p:blipFill>
          <a:blip r:embed="rId2"/>
          <a:stretch>
            <a:fillRect/>
          </a:stretch>
        </p:blipFill>
        <p:spPr>
          <a:xfrm>
            <a:off x="812993" y="666750"/>
            <a:ext cx="7518013" cy="2044700"/>
          </a:xfrm>
          <a:prstGeom prst="rect">
            <a:avLst/>
          </a:prstGeom>
        </p:spPr>
      </p:pic>
      <p:pic>
        <p:nvPicPr>
          <p:cNvPr id="5" name="Picture 4"/>
          <p:cNvPicPr>
            <a:picLocks noChangeAspect="1"/>
          </p:cNvPicPr>
          <p:nvPr/>
        </p:nvPicPr>
        <p:blipFill>
          <a:blip r:embed="rId3"/>
          <a:stretch>
            <a:fillRect/>
          </a:stretch>
        </p:blipFill>
        <p:spPr>
          <a:xfrm>
            <a:off x="2971800" y="2508250"/>
            <a:ext cx="4495800" cy="2312536"/>
          </a:xfrm>
          <a:prstGeom prst="rect">
            <a:avLst/>
          </a:prstGeom>
        </p:spPr>
      </p:pic>
    </p:spTree>
    <p:extLst>
      <p:ext uri="{BB962C8B-B14F-4D97-AF65-F5344CB8AC3E}">
        <p14:creationId xmlns:p14="http://schemas.microsoft.com/office/powerpoint/2010/main" val="24622016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Neuromorphic PID Controller</a:t>
            </a:r>
            <a:endParaRPr lang="he-IL" dirty="0"/>
          </a:p>
        </p:txBody>
      </p:sp>
      <p:pic>
        <p:nvPicPr>
          <p:cNvPr id="4" name="Picture 3"/>
          <p:cNvPicPr>
            <a:picLocks noChangeAspect="1"/>
          </p:cNvPicPr>
          <p:nvPr/>
        </p:nvPicPr>
        <p:blipFill>
          <a:blip r:embed="rId2"/>
          <a:stretch>
            <a:fillRect/>
          </a:stretch>
        </p:blipFill>
        <p:spPr>
          <a:xfrm>
            <a:off x="1019175" y="819150"/>
            <a:ext cx="7105650" cy="40290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1340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neuromorphic computing for drone?</a:t>
            </a:r>
            <a:endParaRPr lang="he-IL" dirty="0"/>
          </a:p>
        </p:txBody>
      </p:sp>
      <p:sp>
        <p:nvSpPr>
          <p:cNvPr id="7" name="Content Placeholder 6"/>
          <p:cNvSpPr>
            <a:spLocks noGrp="1"/>
          </p:cNvSpPr>
          <p:nvPr>
            <p:ph sz="half" idx="1"/>
          </p:nvPr>
        </p:nvSpPr>
        <p:spPr>
          <a:xfrm>
            <a:off x="304801" y="1200152"/>
            <a:ext cx="4191004" cy="3394075"/>
          </a:xfrm>
        </p:spPr>
        <p:txBody>
          <a:bodyPr/>
          <a:lstStyle/>
          <a:p>
            <a:r>
              <a:rPr lang="en-US" dirty="0" smtClean="0"/>
              <a:t>Energy constraints</a:t>
            </a:r>
          </a:p>
          <a:p>
            <a:r>
              <a:rPr lang="en-US" dirty="0" smtClean="0"/>
              <a:t>Latency</a:t>
            </a:r>
          </a:p>
          <a:p>
            <a:r>
              <a:rPr lang="en-US" dirty="0" smtClean="0"/>
              <a:t>Stochastic environments</a:t>
            </a:r>
          </a:p>
          <a:p>
            <a:endParaRPr lang="he-IL" dirty="0"/>
          </a:p>
        </p:txBody>
      </p:sp>
      <p:sp>
        <p:nvSpPr>
          <p:cNvPr id="8" name="Content Placeholder 7"/>
          <p:cNvSpPr>
            <a:spLocks noGrp="1"/>
          </p:cNvSpPr>
          <p:nvPr>
            <p:ph sz="half" idx="2"/>
          </p:nvPr>
        </p:nvSpPr>
        <p:spPr/>
        <p:txBody>
          <a:bodyPr/>
          <a:lstStyle/>
          <a:p>
            <a:r>
              <a:rPr lang="en-US" dirty="0" smtClean="0"/>
              <a:t>Power \ Precision</a:t>
            </a:r>
          </a:p>
          <a:p>
            <a:r>
              <a:rPr lang="en-US" dirty="0" smtClean="0"/>
              <a:t>Latency</a:t>
            </a:r>
          </a:p>
          <a:p>
            <a:r>
              <a:rPr lang="en-US" dirty="0" smtClean="0"/>
              <a:t>Edge AI \ Learning</a:t>
            </a:r>
          </a:p>
          <a:p>
            <a:endParaRPr lang="he-IL" dirty="0"/>
          </a:p>
        </p:txBody>
      </p:sp>
      <p:pic>
        <p:nvPicPr>
          <p:cNvPr id="3" name="Picture 2"/>
          <p:cNvPicPr>
            <a:picLocks noChangeAspect="1"/>
          </p:cNvPicPr>
          <p:nvPr/>
        </p:nvPicPr>
        <p:blipFill>
          <a:blip r:embed="rId3"/>
          <a:stretch>
            <a:fillRect/>
          </a:stretch>
        </p:blipFill>
        <p:spPr>
          <a:xfrm>
            <a:off x="4953000" y="2724150"/>
            <a:ext cx="3035707" cy="2189268"/>
          </a:xfrm>
          <a:prstGeom prst="rect">
            <a:avLst/>
          </a:prstGeom>
        </p:spPr>
      </p:pic>
      <p:pic>
        <p:nvPicPr>
          <p:cNvPr id="9" name="Picture 8"/>
          <p:cNvPicPr>
            <a:picLocks noChangeAspect="1"/>
          </p:cNvPicPr>
          <p:nvPr/>
        </p:nvPicPr>
        <p:blipFill>
          <a:blip r:embed="rId4"/>
          <a:stretch>
            <a:fillRect/>
          </a:stretch>
        </p:blipFill>
        <p:spPr>
          <a:xfrm>
            <a:off x="1320761" y="2890331"/>
            <a:ext cx="2173591" cy="1824037"/>
          </a:xfrm>
          <a:prstGeom prst="rect">
            <a:avLst/>
          </a:prstGeom>
        </p:spPr>
      </p:pic>
    </p:spTree>
    <p:extLst>
      <p:ext uri="{BB962C8B-B14F-4D97-AF65-F5344CB8AC3E}">
        <p14:creationId xmlns:p14="http://schemas.microsoft.com/office/powerpoint/2010/main" val="3559896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Neuromorphic PID Controller</a:t>
            </a:r>
            <a:endParaRPr lang="he-IL" dirty="0"/>
          </a:p>
        </p:txBody>
      </p:sp>
      <p:pic>
        <p:nvPicPr>
          <p:cNvPr id="4" name="Picture 3"/>
          <p:cNvPicPr>
            <a:picLocks noChangeAspect="1"/>
          </p:cNvPicPr>
          <p:nvPr/>
        </p:nvPicPr>
        <p:blipFill>
          <a:blip r:embed="rId2"/>
          <a:stretch>
            <a:fillRect/>
          </a:stretch>
        </p:blipFill>
        <p:spPr>
          <a:xfrm>
            <a:off x="1216883" y="819150"/>
            <a:ext cx="6710233" cy="398840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65171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70874" y="2645152"/>
            <a:ext cx="2124097" cy="1661708"/>
          </a:xfrm>
          <a:prstGeom prst="rect">
            <a:avLst/>
          </a:prstGeom>
        </p:spPr>
      </p:pic>
      <p:pic>
        <p:nvPicPr>
          <p:cNvPr id="6" name="Picture 5"/>
          <p:cNvPicPr>
            <a:picLocks noChangeAspect="1"/>
          </p:cNvPicPr>
          <p:nvPr/>
        </p:nvPicPr>
        <p:blipFill>
          <a:blip r:embed="rId3"/>
          <a:stretch>
            <a:fillRect/>
          </a:stretch>
        </p:blipFill>
        <p:spPr>
          <a:xfrm>
            <a:off x="6870874" y="716743"/>
            <a:ext cx="2023417" cy="1661709"/>
          </a:xfrm>
          <a:prstGeom prst="rect">
            <a:avLst/>
          </a:prstGeom>
        </p:spPr>
      </p:pic>
      <p:pic>
        <p:nvPicPr>
          <p:cNvPr id="7" name="Picture 6"/>
          <p:cNvPicPr>
            <a:picLocks noChangeAspect="1"/>
          </p:cNvPicPr>
          <p:nvPr/>
        </p:nvPicPr>
        <p:blipFill>
          <a:blip r:embed="rId4"/>
          <a:stretch>
            <a:fillRect/>
          </a:stretch>
        </p:blipFill>
        <p:spPr>
          <a:xfrm>
            <a:off x="3453480" y="1231900"/>
            <a:ext cx="3209903" cy="2610872"/>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lstStyle/>
          <a:p>
            <a:r>
              <a:rPr lang="en-US" dirty="0" smtClean="0"/>
              <a:t>Tuning the SNN</a:t>
            </a:r>
            <a:endParaRPr lang="he-IL" dirty="0"/>
          </a:p>
        </p:txBody>
      </p:sp>
      <p:sp>
        <p:nvSpPr>
          <p:cNvPr id="3" name="Content Placeholder 2"/>
          <p:cNvSpPr>
            <a:spLocks noGrp="1"/>
          </p:cNvSpPr>
          <p:nvPr>
            <p:ph idx="1"/>
          </p:nvPr>
        </p:nvSpPr>
        <p:spPr/>
        <p:txBody>
          <a:bodyPr/>
          <a:lstStyle/>
          <a:p>
            <a:pPr marL="457200" indent="-457200">
              <a:buFont typeface="+mj-lt"/>
              <a:buAutoNum type="arabicPeriod"/>
            </a:pPr>
            <a:r>
              <a:rPr lang="en-US" dirty="0"/>
              <a:t>Number of Neurons</a:t>
            </a:r>
          </a:p>
          <a:p>
            <a:pPr marL="457200" indent="-457200">
              <a:buFont typeface="+mj-lt"/>
              <a:buAutoNum type="arabicPeriod"/>
            </a:pPr>
            <a:r>
              <a:rPr lang="en-US" dirty="0"/>
              <a:t>Radius</a:t>
            </a:r>
          </a:p>
          <a:p>
            <a:pPr marL="457200" indent="-457200">
              <a:buFont typeface="+mj-lt"/>
              <a:buAutoNum type="arabicPeriod"/>
            </a:pPr>
            <a:r>
              <a:rPr lang="en-US" dirty="0"/>
              <a:t>Integrator tau</a:t>
            </a:r>
          </a:p>
          <a:p>
            <a:pPr marL="457200" indent="-457200">
              <a:buFont typeface="+mj-lt"/>
              <a:buAutoNum type="arabicPeriod"/>
            </a:pPr>
            <a:r>
              <a:rPr lang="en-US" dirty="0"/>
              <a:t>Synapse</a:t>
            </a:r>
          </a:p>
          <a:p>
            <a:endParaRPr lang="he-IL" dirty="0"/>
          </a:p>
        </p:txBody>
      </p:sp>
    </p:spTree>
    <p:extLst>
      <p:ext uri="{BB962C8B-B14F-4D97-AF65-F5344CB8AC3E}">
        <p14:creationId xmlns:p14="http://schemas.microsoft.com/office/powerpoint/2010/main" val="2157015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vs SNN – overall comparable</a:t>
            </a:r>
            <a:endParaRPr lang="he-IL" dirty="0"/>
          </a:p>
        </p:txBody>
      </p:sp>
      <p:pic>
        <p:nvPicPr>
          <p:cNvPr id="4" name="Picture 3"/>
          <p:cNvPicPr>
            <a:picLocks noChangeAspect="1"/>
          </p:cNvPicPr>
          <p:nvPr/>
        </p:nvPicPr>
        <p:blipFill>
          <a:blip r:embed="rId2"/>
          <a:stretch>
            <a:fillRect/>
          </a:stretch>
        </p:blipFill>
        <p:spPr>
          <a:xfrm>
            <a:off x="304800" y="835622"/>
            <a:ext cx="3984062" cy="1800000"/>
          </a:xfrm>
          <a:prstGeom prst="rect">
            <a:avLst/>
          </a:prstGeom>
          <a:effectLst/>
        </p:spPr>
      </p:pic>
      <p:pic>
        <p:nvPicPr>
          <p:cNvPr id="3" name="Picture 2"/>
          <p:cNvPicPr>
            <a:picLocks noChangeAspect="1"/>
          </p:cNvPicPr>
          <p:nvPr/>
        </p:nvPicPr>
        <p:blipFill>
          <a:blip r:embed="rId3"/>
          <a:stretch>
            <a:fillRect/>
          </a:stretch>
        </p:blipFill>
        <p:spPr>
          <a:xfrm>
            <a:off x="4288862" y="835622"/>
            <a:ext cx="3959092" cy="1800000"/>
          </a:xfrm>
          <a:prstGeom prst="rect">
            <a:avLst/>
          </a:prstGeom>
        </p:spPr>
      </p:pic>
      <p:pic>
        <p:nvPicPr>
          <p:cNvPr id="7" name="Picture 6"/>
          <p:cNvPicPr>
            <a:picLocks noChangeAspect="1"/>
          </p:cNvPicPr>
          <p:nvPr/>
        </p:nvPicPr>
        <p:blipFill>
          <a:blip r:embed="rId4"/>
          <a:stretch>
            <a:fillRect/>
          </a:stretch>
        </p:blipFill>
        <p:spPr>
          <a:xfrm>
            <a:off x="397333" y="2804494"/>
            <a:ext cx="3798995" cy="1800000"/>
          </a:xfrm>
          <a:prstGeom prst="rect">
            <a:avLst/>
          </a:prstGeom>
        </p:spPr>
      </p:pic>
      <p:pic>
        <p:nvPicPr>
          <p:cNvPr id="9" name="Picture 8"/>
          <p:cNvPicPr>
            <a:picLocks noChangeAspect="1"/>
          </p:cNvPicPr>
          <p:nvPr/>
        </p:nvPicPr>
        <p:blipFill>
          <a:blip r:embed="rId5"/>
          <a:stretch>
            <a:fillRect/>
          </a:stretch>
        </p:blipFill>
        <p:spPr>
          <a:xfrm>
            <a:off x="4292981" y="2804494"/>
            <a:ext cx="3839096" cy="1800000"/>
          </a:xfrm>
          <a:prstGeom prst="rect">
            <a:avLst/>
          </a:prstGeom>
        </p:spPr>
      </p:pic>
    </p:spTree>
    <p:extLst>
      <p:ext uri="{BB962C8B-B14F-4D97-AF65-F5344CB8AC3E}">
        <p14:creationId xmlns:p14="http://schemas.microsoft.com/office/powerpoint/2010/main" val="2563393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123950"/>
            <a:ext cx="4500000" cy="1800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811" y="1123950"/>
            <a:ext cx="4500000" cy="1800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2897145"/>
            <a:ext cx="4500000" cy="1800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811" y="2897145"/>
            <a:ext cx="4500000" cy="1800000"/>
          </a:xfrm>
          <a:prstGeom prst="rect">
            <a:avLst/>
          </a:prstGeom>
        </p:spPr>
      </p:pic>
      <p:sp>
        <p:nvSpPr>
          <p:cNvPr id="8" name="Title 7"/>
          <p:cNvSpPr>
            <a:spLocks noGrp="1"/>
          </p:cNvSpPr>
          <p:nvPr>
            <p:ph type="title"/>
          </p:nvPr>
        </p:nvSpPr>
        <p:spPr/>
        <p:txBody>
          <a:bodyPr/>
          <a:lstStyle/>
          <a:p>
            <a:r>
              <a:rPr lang="en-US" dirty="0" smtClean="0"/>
              <a:t>1. Same configuration, different number of neurons</a:t>
            </a:r>
            <a:endParaRPr lang="he-IL" dirty="0"/>
          </a:p>
        </p:txBody>
      </p:sp>
    </p:spTree>
    <p:extLst>
      <p:ext uri="{BB962C8B-B14F-4D97-AF65-F5344CB8AC3E}">
        <p14:creationId xmlns:p14="http://schemas.microsoft.com/office/powerpoint/2010/main" val="230371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23950"/>
            <a:ext cx="4500000" cy="1800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24" y="1123435"/>
            <a:ext cx="4500000" cy="1800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923435"/>
            <a:ext cx="4500000" cy="18000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3124" y="2922920"/>
            <a:ext cx="4500000" cy="1800000"/>
          </a:xfrm>
          <a:prstGeom prst="rect">
            <a:avLst/>
          </a:prstGeom>
        </p:spPr>
      </p:pic>
      <p:sp>
        <p:nvSpPr>
          <p:cNvPr id="13" name="Title 12"/>
          <p:cNvSpPr>
            <a:spLocks noGrp="1"/>
          </p:cNvSpPr>
          <p:nvPr>
            <p:ph type="title"/>
          </p:nvPr>
        </p:nvSpPr>
        <p:spPr/>
        <p:txBody>
          <a:bodyPr/>
          <a:lstStyle/>
          <a:p>
            <a:r>
              <a:rPr lang="en-US" dirty="0" smtClean="0"/>
              <a:t>2. Same PIG Gains, different radius, synapses</a:t>
            </a:r>
            <a:endParaRPr lang="he-IL" dirty="0"/>
          </a:p>
        </p:txBody>
      </p:sp>
    </p:spTree>
    <p:extLst>
      <p:ext uri="{BB962C8B-B14F-4D97-AF65-F5344CB8AC3E}">
        <p14:creationId xmlns:p14="http://schemas.microsoft.com/office/powerpoint/2010/main" val="235205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7412" y="1885950"/>
            <a:ext cx="4444314" cy="2020606"/>
          </a:xfrm>
          <a:prstGeom prst="rect">
            <a:avLst/>
          </a:prstGeom>
        </p:spPr>
      </p:pic>
      <p:pic>
        <p:nvPicPr>
          <p:cNvPr id="2" name="Picture 1"/>
          <p:cNvPicPr>
            <a:picLocks noChangeAspect="1"/>
          </p:cNvPicPr>
          <p:nvPr/>
        </p:nvPicPr>
        <p:blipFill>
          <a:blip r:embed="rId3"/>
          <a:stretch>
            <a:fillRect/>
          </a:stretch>
        </p:blipFill>
        <p:spPr>
          <a:xfrm>
            <a:off x="4594656" y="1948465"/>
            <a:ext cx="4285591" cy="1966913"/>
          </a:xfrm>
          <a:prstGeom prst="rect">
            <a:avLst/>
          </a:prstGeom>
        </p:spPr>
      </p:pic>
      <p:sp>
        <p:nvSpPr>
          <p:cNvPr id="6" name="TextBox 5"/>
          <p:cNvSpPr txBox="1"/>
          <p:nvPr/>
        </p:nvSpPr>
        <p:spPr>
          <a:xfrm>
            <a:off x="5867400" y="3181350"/>
            <a:ext cx="2127505" cy="369332"/>
          </a:xfrm>
          <a:prstGeom prst="rect">
            <a:avLst/>
          </a:prstGeom>
          <a:noFill/>
        </p:spPr>
        <p:txBody>
          <a:bodyPr wrap="none" rtlCol="1">
            <a:spAutoFit/>
          </a:bodyPr>
          <a:lstStyle/>
          <a:p>
            <a:pPr algn="l" rtl="0"/>
            <a:r>
              <a:rPr lang="en-US" dirty="0" smtClean="0">
                <a:solidFill>
                  <a:schemeClr val="tx2"/>
                </a:solidFill>
              </a:rPr>
              <a:t>Integrator radius=3</a:t>
            </a:r>
            <a:endParaRPr lang="he-IL" dirty="0">
              <a:solidFill>
                <a:schemeClr val="tx2"/>
              </a:solidFill>
            </a:endParaRPr>
          </a:p>
        </p:txBody>
      </p:sp>
      <p:sp>
        <p:nvSpPr>
          <p:cNvPr id="7" name="TextBox 6"/>
          <p:cNvSpPr txBox="1"/>
          <p:nvPr/>
        </p:nvSpPr>
        <p:spPr>
          <a:xfrm>
            <a:off x="1264428" y="3181350"/>
            <a:ext cx="2127505" cy="369332"/>
          </a:xfrm>
          <a:prstGeom prst="rect">
            <a:avLst/>
          </a:prstGeom>
          <a:noFill/>
        </p:spPr>
        <p:txBody>
          <a:bodyPr wrap="none" rtlCol="1">
            <a:spAutoFit/>
          </a:bodyPr>
          <a:lstStyle/>
          <a:p>
            <a:pPr algn="l" rtl="0"/>
            <a:r>
              <a:rPr lang="en-US" dirty="0" smtClean="0">
                <a:solidFill>
                  <a:schemeClr val="tx2"/>
                </a:solidFill>
              </a:rPr>
              <a:t>Integrator radius=1</a:t>
            </a:r>
            <a:endParaRPr lang="he-IL" dirty="0">
              <a:solidFill>
                <a:schemeClr val="tx2"/>
              </a:solidFill>
            </a:endParaRPr>
          </a:p>
        </p:txBody>
      </p:sp>
      <p:sp>
        <p:nvSpPr>
          <p:cNvPr id="8" name="Title 1"/>
          <p:cNvSpPr>
            <a:spLocks noGrp="1"/>
          </p:cNvSpPr>
          <p:nvPr>
            <p:ph type="title"/>
          </p:nvPr>
        </p:nvSpPr>
        <p:spPr>
          <a:xfrm>
            <a:off x="457200" y="206375"/>
            <a:ext cx="8229600" cy="460375"/>
          </a:xfrm>
        </p:spPr>
        <p:txBody>
          <a:bodyPr/>
          <a:lstStyle/>
          <a:p>
            <a:r>
              <a:rPr lang="en-US" dirty="0" smtClean="0"/>
              <a:t>3. Integrator radius</a:t>
            </a:r>
            <a:endParaRPr lang="he-IL" dirty="0"/>
          </a:p>
        </p:txBody>
      </p:sp>
    </p:spTree>
    <p:extLst>
      <p:ext uri="{BB962C8B-B14F-4D97-AF65-F5344CB8AC3E}">
        <p14:creationId xmlns:p14="http://schemas.microsoft.com/office/powerpoint/2010/main" val="30236988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he-IL" dirty="0"/>
          </a:p>
        </p:txBody>
      </p:sp>
      <p:sp>
        <p:nvSpPr>
          <p:cNvPr id="3" name="Content Placeholder 2"/>
          <p:cNvSpPr>
            <a:spLocks noGrp="1"/>
          </p:cNvSpPr>
          <p:nvPr>
            <p:ph idx="1"/>
          </p:nvPr>
        </p:nvSpPr>
        <p:spPr/>
        <p:txBody>
          <a:bodyPr/>
          <a:lstStyle/>
          <a:p>
            <a:r>
              <a:rPr lang="en-US" dirty="0" smtClean="0"/>
              <a:t>More parameters controlling e.g., gains, radius, synapses, neurons =&gt; impact on PID tuning with more parameters</a:t>
            </a:r>
          </a:p>
          <a:p>
            <a:r>
              <a:rPr lang="en-US" dirty="0" smtClean="0"/>
              <a:t>Radius works as Clamping</a:t>
            </a:r>
          </a:p>
          <a:p>
            <a:r>
              <a:rPr lang="en-US" dirty="0" err="1" smtClean="0"/>
              <a:t>Builtin</a:t>
            </a:r>
            <a:r>
              <a:rPr lang="en-US" dirty="0" smtClean="0"/>
              <a:t> Integrator slow response</a:t>
            </a:r>
          </a:p>
          <a:p>
            <a:r>
              <a:rPr lang="en-US" dirty="0" smtClean="0"/>
              <a:t>Harder to debug</a:t>
            </a:r>
          </a:p>
          <a:p>
            <a:r>
              <a:rPr lang="en-US" dirty="0" smtClean="0"/>
              <a:t>More complex then a CPU-PID which is pretty much straightforward (again, not expecting a win in this simplistic example)</a:t>
            </a:r>
          </a:p>
          <a:p>
            <a:r>
              <a:rPr lang="en-US" dirty="0" smtClean="0"/>
              <a:t>Inaccuracy of outputs is reflected e.g., after settling</a:t>
            </a:r>
            <a:endParaRPr lang="he-IL" dirty="0"/>
          </a:p>
        </p:txBody>
      </p:sp>
    </p:spTree>
    <p:extLst>
      <p:ext uri="{BB962C8B-B14F-4D97-AF65-F5344CB8AC3E}">
        <p14:creationId xmlns:p14="http://schemas.microsoft.com/office/powerpoint/2010/main" val="3687618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Observations</a:t>
            </a:r>
            <a:endParaRPr lang="he-IL" dirty="0"/>
          </a:p>
        </p:txBody>
      </p:sp>
      <p:sp>
        <p:nvSpPr>
          <p:cNvPr id="3" name="Content Placeholder 2"/>
          <p:cNvSpPr>
            <a:spLocks noGrp="1"/>
          </p:cNvSpPr>
          <p:nvPr>
            <p:ph idx="1"/>
          </p:nvPr>
        </p:nvSpPr>
        <p:spPr/>
        <p:txBody>
          <a:bodyPr/>
          <a:lstStyle/>
          <a:p>
            <a:r>
              <a:rPr lang="en-US" dirty="0" smtClean="0"/>
              <a:t>Variability of behavior in SNN-PID resulting from the non-deterministic and imperfect accuracy of neurons output</a:t>
            </a:r>
          </a:p>
          <a:p>
            <a:r>
              <a:rPr lang="en-US" dirty="0" smtClean="0"/>
              <a:t>Wider spectrum of variability due to the additional tunable parameters beyond PID Gains e.g., number of neurons, radius, synapses </a:t>
            </a:r>
            <a:r>
              <a:rPr lang="en-US" dirty="0" err="1" smtClean="0"/>
              <a:t>etc</a:t>
            </a:r>
            <a:endParaRPr lang="en-US" dirty="0" smtClean="0"/>
          </a:p>
          <a:p>
            <a:r>
              <a:rPr lang="en-US" dirty="0" smtClean="0"/>
              <a:t>Different behavior dynamics between deterministic rigid dynamic in imperative CPU-PID and softer with variability dynamics in neuromorphic SNN-PID</a:t>
            </a:r>
            <a:endParaRPr lang="he-IL" dirty="0"/>
          </a:p>
        </p:txBody>
      </p:sp>
    </p:spTree>
    <p:extLst>
      <p:ext uri="{BB962C8B-B14F-4D97-AF65-F5344CB8AC3E}">
        <p14:creationId xmlns:p14="http://schemas.microsoft.com/office/powerpoint/2010/main" val="3763787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he-IL" dirty="0"/>
          </a:p>
        </p:txBody>
      </p:sp>
      <p:pic>
        <p:nvPicPr>
          <p:cNvPr id="4" name="Picture 3"/>
          <p:cNvPicPr>
            <a:picLocks noChangeAspect="1"/>
          </p:cNvPicPr>
          <p:nvPr/>
        </p:nvPicPr>
        <p:blipFill>
          <a:blip r:embed="rId2"/>
          <a:stretch>
            <a:fillRect/>
          </a:stretch>
        </p:blipFill>
        <p:spPr>
          <a:xfrm>
            <a:off x="192086" y="955675"/>
            <a:ext cx="4695825" cy="144780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stretch>
            <a:fillRect/>
          </a:stretch>
        </p:blipFill>
        <p:spPr>
          <a:xfrm>
            <a:off x="1295400" y="2762250"/>
            <a:ext cx="2543662" cy="2056819"/>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5410200" y="962025"/>
            <a:ext cx="2947988" cy="1506161"/>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5"/>
          <a:stretch>
            <a:fillRect/>
          </a:stretch>
        </p:blipFill>
        <p:spPr>
          <a:xfrm>
            <a:off x="4900611" y="2692400"/>
            <a:ext cx="3181350" cy="208856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49811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8">
            <a:extLst>
              <a:ext uri="{FF2B5EF4-FFF2-40B4-BE49-F238E27FC236}">
                <a16:creationId xmlns:a16="http://schemas.microsoft.com/office/drawing/2014/main" id="{5FCECDA5-06DF-4C1F-A3EF-34925BADB38B}"/>
              </a:ext>
            </a:extLst>
          </p:cNvPr>
          <p:cNvSpPr txBox="1">
            <a:spLocks noChangeArrowheads="1"/>
          </p:cNvSpPr>
          <p:nvPr/>
        </p:nvSpPr>
        <p:spPr bwMode="auto">
          <a:xfrm>
            <a:off x="457200" y="140558"/>
            <a:ext cx="792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ctr" eaLnBrk="1" hangingPunct="1">
              <a:spcBef>
                <a:spcPct val="0"/>
              </a:spcBef>
              <a:buFontTx/>
              <a:buNone/>
              <a:defRPr/>
            </a:pPr>
            <a:r>
              <a:rPr lang="en-US" altLang="en-US" sz="3600" dirty="0" smtClean="0">
                <a:solidFill>
                  <a:schemeClr val="accent1"/>
                </a:solidFill>
                <a:latin typeface="Arial" panose="020B0604020202020204" pitchFamily="34" charset="0"/>
              </a:rPr>
              <a:t>Neuromorphic Robotics for Drones</a:t>
            </a:r>
            <a:endParaRPr lang="en-US" altLang="en-US" sz="1100" dirty="0">
              <a:solidFill>
                <a:schemeClr val="accent1"/>
              </a:solidFill>
              <a:latin typeface="Arial" panose="020B0604020202020204" pitchFamily="34" charset="0"/>
            </a:endParaRPr>
          </a:p>
        </p:txBody>
      </p:sp>
      <p:sp>
        <p:nvSpPr>
          <p:cNvPr id="14340" name="AutoShape 5" descr="data:image/png;base64,iVBORw0KGgoAAAANSUhEUgAAAlgAAABGCAMAAAAn+xosAAAAsVBMVEX///85K2EAt802KF8zJF0xIVwwH1x3bpHv7vIwIFu9uMkpFFiqpbna1+A0JF82J18tG1oqF1iWj6mgnLD5+ftoXoTl5OpIPG1vZ4mzrsHLyNXGw9Lf3eWDe5o/MWVbUHpPQ3KTjqSdl6+QiKRDNmlhV4AjDFT1/f7z8vWHgJ5eU37W8/a1scGa4OklvtLL7fKB1+Pm+Pqv5+581uJQQ3U6xNYcAFFczNtVSneU3ed6c5EEMR51AAALVElEQVR4nO1daWOqOhMuAgFRVhURF3gRPNj6np7es1yP//+H3QDWKhMgwaUVeb61SCbLwySZmUyenk4g26o73QysteREz57v+4sE3AeSP0P8/+h55OzWQV9x1ZkdP7FgiGUo/WA9dxzJZnlvOXLmaysRySixSZBneIRw7yUDtPX98HR4sgHy/W0UOdJ+eOTzBMbJcA2W0gjzYcwtjiVxY99/TgVNpqpqD+HLQ1zdTTAfPfshp4kJBIHXeQyOBPx/XdeF7JcaN95GznowVe3KJsQzZelsxzzKRIghE7EchF/BQHy4dZabc3pMnRdgN61bZLwGZbn1KwiLt2fuYO1EfsjvB0jXS8dn31f6wo+ced+dkca9FJgUSrCLtplALI8gLRWk7WngjebB9CBHVqeYUVutZyIxrSuxqmXAhQtC1zCNheescQsKGzBbe5qJNP0ggh+zEUs7vKhryETeTmXsq0NRktklwxjXVYZyaOTKWik1i8rXdoaHKBqjntHVBJ11gPDoaF2jh8bpsFOyK1Yn69EYpZygFJjQQDRMLAeTAH/z0p+egd9mrG1RE7rGarUpqq1iCrkX6hIrg97rM7x+jGmupCPULlMe50fAuBCx1HSI2L/4XGdrorEyaZTorC+NVyaqKZHHJPgjYWIJ1b9lApoUVVjJD+eZxOJQXRJsixvNVqcjyL+uRqzeJcYlQyWx4k2EkHgmi8UHJZZiltV/Wa/QZhBr6qELEOJBiTUsUVh4gl3MapV6xanwdsQa9C5Chwcl1qR8oLpOrVKboLGsC0l6TGLZfsVWpVfLTNAAjTXVzt0h7PGYxAqMihaIEqvJJ4Hs3z2xni/FhYcklhxWfpZmHSvp/U+F6p9LSXlIYq1RZROEqIaV9P6nwkpVTo1HJNYMmBp0aLUxCttQjHvQWHwZsYbOxaiQEMsxxDIQzK966Qti72sTCygsfSuByVFfsK+ybqqxyoegEAiVECvObWpSh3A9IEysQCoH7HRvV/qCU7hA+QrEUoG6F9WnAGgxY8Bc8i0X7/rSqomSDpdPu1dcq/VBYQoE+tGo60f5CsQajsRcGV2JpGx4ndmxc8up0Kizba2CfarLjf9dQcYRRoBY7B/zHl+AWNN8a3guiZCAy1aD2bFzy6kQXSMeLafMUUssBgBnTneX/Fs2gMoKWUNybqmxWmKd4POJpazyQ2Rm/IEqC+0Yy241FhuaRKx4m3fmdNfZExm6eTRGx06rsdjQJGJN4O7vffsyAI+EEVvhLbHY0CBiQbWUbAkz2NDRs2Jz7LRTIRsaRCwrv5DiFx8rdGjLEjym4Ws1FhuaQ6wZOCiC1h9PZe5Mx06rsdjQHGKtu3nx+rFJwQLOaX3LcsCs1VhsaAyxoPe5e2JRsAkqK2AovyUWGxpDrF1eYXGrUxsotGXxiEFl3XQqtGO5Gox+nxyxhJ3LBJXiwPIxrkss16bHDFSFhVhu3kmYxnYcgxCyzHJi55Yai/cosGU0xOV8hcmpYBZwi7EnBSq1Lr0msfDIGfRAcNwZiOXkicVreacN3BjC3xTjpmEzFKErAmKMg5XPjHjneV00ULShVJTXJdZ5YCDWFCzNkZT/DaQGh+bUEr5coJ/ASKx8PFY9CKuI7mNsCLF+5TstC2s4RZ+gsqjnk7sn1vBCwcTigqrPmkEsBa5/CboohhtDesfOl4t5ZyXWxWLeBaokQo0gFvQ+cwZJYUNbFke9Url7jfXkgtiPmjBoFhCNIFYfDE2X2HZCkIMeUsq4f431BBV2TYgUk2ETiEUyJJCjsoE7keNMSiH3r7Eud/7LsKqFNYFYsMO6YEuYwYYbQ96ns/s1gFhyabYUBuhetc2hAcSygYGGtCXMQPhoKR07DZgKn1xoK6wFniJjTwOINQfOnGKLOiHIgQ+p8ho1QGNhURy6yDpLrJZ9/8SCRwmPwxq+vb2+vrx9O/wdABYe4pfL0QSNhbX7nAMHS2rAKMwXesD9E2sObAgfYQ0vP393Evz7923/H0IoKdejUVk31VhdVI1evQTQ6jLUDJRlSWZAbmSqlw/XJZZG0UEHQIcLDbFcaJt6D2t4+bfzgR97rUXYGHZpTuzcklhaMKhGUC8zYSJQGcxHozELwtzIVG8LrxzdMKOHWi+6IQI7nfewhn86J/j9kv6XlJeNJhXbTcNmrnES+iyo+fP5lW98nXisp1rxWAoIl+H5TGHleNXpfM+YBQ/scMKoeiTvPtDvLOSIJRSYc47wdYhVL9BvDG2jWaNf87zCzEpnQ1JmNlTNkbuPeT8LD0csmMh2vyX89hsSq/MzfacPV1m6X6mybpltpiXWCT6BWATn3/5ozv8JvOp00skwXhBUVrWodip8IGLBCKskH1YCksLCW8P0WQDWZZweVo1lOxU+ELFkuMISM9PBG5FXnd/pKotkyzKrLDOtxnogYi2h0V3LrDtgS3g8F5I8hjpXYRZqNdbjEMuGNtX3OCzyEqvTeU2fEjTdybFpElqN9TjEAmefP7I1/C0lFsmWVRwRkaHdFT4MsQg+tkOke7nGeooJR6HE8vD3dip8FGINJWh0P5wTLFhj7Y3vWGURrhlYlTp22qnwCGL1Sd/7JRbhGtWPozmlu8In8iqr3LHTaqzjCn62E/qaxAI157jexzKJbMf6eXgeEFRWr4wpUGNp682EDQqRuXfohP7ksJmrEkuBzDjO1kCeC18Ozwk2+/JUbHDxzokmG3ohMbweEkugCZshouxmiml9uP3T3jI/N9DvqsSCc9nJvo7oK/xx9D7BaF/6IRIO6LNCJ5/bIG1CGHJeHONPSY+pPaYkICfI31ZPcYD8Xom1IYzGSbxeYXTDHjHB/K6TVUoKOBUyg55YdVF2lk29RExyBp3iLPSdEouQ4SKfOgZOhi8nzweEU3YlKuumGqsuyol1MTFC9LnHv65ILEKAMTiaQ44g/ZAXwlUWbxQ6dhqgsS4nhiJ7630SyyassODh5+OY9+8/vuUfk2xZJQfHWmK9Q/AozvjeJ7GWhC0hIVvDt9ef3zNt9fcFPiWwsyQVWzsVvoM3afIY3SWxbDgUvFAwib29vr6+kR/BFH+Yn06BTIK5gRXNIJZoUhmG75JYOxipx5Cb7wCS+Z3TCo7rtRorhWCOPj+j37WIReii40so6EEIcuCELfm37RorWcfq0YTS3XRJYoFbKK9DLIL3me7MKUBMymRQ4Nghqjc2FCS2uQ9i8YJh6Gv3M7Imb3q5q8vPIxYvrMhVUVbwivRiM0Ep4MaQ1w3y8Me/TBMJek21xesaMs0CYq0ME4k6uLGFWYBhrEot76ZRqwFp3Q3d6TNNCpGZO+i+Yrmu4QQzKwqR0f2oe11i8bogGmgRLcktcZejMUoH+dBJVeGfRThSQ7yeSDU4XwrIm+mhOrGc7ULDJBCoWcAnbUGmtvAdq68WmBVjdxJI3phDRlY0w9hn5WNdEm6dZX9aagaI3f5y5C9E2gYc6r51rElR3QsxWOawrpdrIqu6rQzmkR/yopHwtUuVBfUdQ8foItxHiA/953mgzIq1bmxP++uRP+aSTwnhfqJK60FCYApYaPIpc6Ef7YKNWnrhw1CeuX1rjkUv9KSNXU2AGTPSEcHFJqnrF2NcqtWfzqrukRjKtqr0rd1oOw65RPkkZRNJxqfFYzaZSEvLl5aDjWvTXVQRy+oUS4myBuC+E4CQpPgu/nA1Lq37pLruN8IwttWpsgksS5qzXJIxtCTLCjbKVLVjqpYMZdVVNn3LWjsUqQvJkOfS0rI2G8WllboXPXOnG9xGSYo8b7w4Qeh5zxIudrKZujOWUvdF2youe2JZO8nxPC9c5OB7XpQUP0i6aiazlp8JSRugbBIhI8/zj8vfeqOEqtPyHvkPsbB66V/lCbYAAAAASUVORK5CYII=">
            <a:extLst>
              <a:ext uri="{FF2B5EF4-FFF2-40B4-BE49-F238E27FC236}">
                <a16:creationId xmlns:a16="http://schemas.microsoft.com/office/drawing/2014/main" id="{1524F3DE-389E-4CCE-9476-6BB12329E312}"/>
              </a:ext>
            </a:extLst>
          </p:cNvPr>
          <p:cNvSpPr>
            <a:spLocks noChangeAspect="1" noChangeArrowheads="1"/>
          </p:cNvSpPr>
          <p:nvPr/>
        </p:nvSpPr>
        <p:spPr bwMode="auto">
          <a:xfrm>
            <a:off x="89900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r" rtl="1" eaLnBrk="1" hangingPunct="1">
              <a:spcBef>
                <a:spcPct val="0"/>
              </a:spcBef>
              <a:buFontTx/>
              <a:buNone/>
              <a:defRPr/>
            </a:pPr>
            <a:endParaRPr lang="en-US" altLang="en-US" sz="1801">
              <a:latin typeface="Arial" panose="020B0604020202020204" pitchFamily="34" charset="0"/>
            </a:endParaRPr>
          </a:p>
        </p:txBody>
      </p:sp>
      <p:sp>
        <p:nvSpPr>
          <p:cNvPr id="14341" name="AutoShape 7" descr="data:image/png;base64,iVBORw0KGgoAAAANSUhEUgAAAlgAAABGCAMAAAAn+xosAAAAsVBMVEX///85K2EAt802KF8zJF0xIVwwH1x3bpHv7vIwIFu9uMkpFFiqpbna1+A0JF82J18tG1oqF1iWj6mgnLD5+ftoXoTl5OpIPG1vZ4mzrsHLyNXGw9Lf3eWDe5o/MWVbUHpPQ3KTjqSdl6+QiKRDNmlhV4AjDFT1/f7z8vWHgJ5eU37W8/a1scGa4OklvtLL7fKB1+Pm+Pqv5+581uJQQ3U6xNYcAFFczNtVSneU3ed6c5EEMR51AAALVElEQVR4nO1daWOqOhMuAgFRVhURF3gRPNj6np7es1yP//+H3QDWKhMgwaUVeb61SCbLwySZmUyenk4g26o73QysteREz57v+4sE3AeSP0P8/+h55OzWQV9x1ZkdP7FgiGUo/WA9dxzJZnlvOXLmaysRySixSZBneIRw7yUDtPX98HR4sgHy/W0UOdJ+eOTzBMbJcA2W0gjzYcwtjiVxY99/TgVNpqpqD+HLQ1zdTTAfPfshp4kJBIHXeQyOBPx/XdeF7JcaN95GznowVe3KJsQzZelsxzzKRIghE7EchF/BQHy4dZabc3pMnRdgN61bZLwGZbn1KwiLt2fuYO1EfsjvB0jXS8dn31f6wo+ced+dkca9FJgUSrCLtplALI8gLRWk7WngjebB9CBHVqeYUVutZyIxrSuxqmXAhQtC1zCNheescQsKGzBbe5qJNP0ggh+zEUs7vKhryETeTmXsq0NRktklwxjXVYZyaOTKWik1i8rXdoaHKBqjntHVBJ11gPDoaF2jh8bpsFOyK1Yn69EYpZygFJjQQDRMLAeTAH/z0p+egd9mrG1RE7rGarUpqq1iCrkX6hIrg97rM7x+jGmupCPULlMe50fAuBCx1HSI2L/4XGdrorEyaZTorC+NVyaqKZHHJPgjYWIJ1b9lApoUVVjJD+eZxOJQXRJsixvNVqcjyL+uRqzeJcYlQyWx4k2EkHgmi8UHJZZiltV/Wa/QZhBr6qELEOJBiTUsUVh4gl3MapV6xanwdsQa9C5Chwcl1qR8oLpOrVKboLGsC0l6TGLZfsVWpVfLTNAAjTXVzt0h7PGYxAqMihaIEqvJJ4Hs3z2xni/FhYcklhxWfpZmHSvp/U+F6p9LSXlIYq1RZROEqIaV9P6nwkpVTo1HJNYMmBp0aLUxCttQjHvQWHwZsYbOxaiQEMsxxDIQzK966Qti72sTCygsfSuByVFfsK+ybqqxyoegEAiVECvObWpSh3A9IEysQCoH7HRvV/qCU7hA+QrEUoG6F9WnAGgxY8Bc8i0X7/rSqomSDpdPu1dcq/VBYQoE+tGo60f5CsQajsRcGV2JpGx4ndmxc8up0Kizba2CfarLjf9dQcYRRoBY7B/zHl+AWNN8a3guiZCAy1aD2bFzy6kQXSMeLafMUUssBgBnTneX/Fs2gMoKWUNybqmxWmKd4POJpazyQ2Rm/IEqC+0Yy241FhuaRKx4m3fmdNfZExm6eTRGx06rsdjQJGJN4O7vffsyAI+EEVvhLbHY0CBiQbWUbAkz2NDRs2Jz7LRTIRsaRCwrv5DiFx8rdGjLEjym4Ws1FhuaQ6wZOCiC1h9PZe5Mx06rsdjQHGKtu3nx+rFJwQLOaX3LcsCs1VhsaAyxoPe5e2JRsAkqK2AovyUWGxpDrF1eYXGrUxsotGXxiEFl3XQqtGO5Gox+nxyxhJ3LBJXiwPIxrkss16bHDFSFhVhu3kmYxnYcgxCyzHJi55Yai/cosGU0xOV8hcmpYBZwi7EnBSq1Lr0msfDIGfRAcNwZiOXkicVreacN3BjC3xTjpmEzFKErAmKMg5XPjHjneV00ULShVJTXJdZ5YCDWFCzNkZT/DaQGh+bUEr5coJ/ASKx8PFY9CKuI7mNsCLF+5TstC2s4RZ+gsqjnk7sn1vBCwcTigqrPmkEsBa5/CboohhtDesfOl4t5ZyXWxWLeBaokQo0gFvQ+cwZJYUNbFke9Url7jfXkgtiPmjBoFhCNIFYfDE2X2HZCkIMeUsq4f431BBV2TYgUk2ETiEUyJJCjsoE7keNMSiH3r7Eud/7LsKqFNYFYsMO6YEuYwYYbQ96ns/s1gFhyabYUBuhetc2hAcSygYGGtCXMQPhoKR07DZgKn1xoK6wFniJjTwOINQfOnGKLOiHIgQ+p8ho1QGNhURy6yDpLrJZ9/8SCRwmPwxq+vb2+vrx9O/wdABYe4pfL0QSNhbX7nAMHS2rAKMwXesD9E2sObAgfYQ0vP393Evz7923/H0IoKdejUVk31VhdVI1evQTQ6jLUDJRlSWZAbmSqlw/XJZZG0UEHQIcLDbFcaJt6D2t4+bfzgR97rUXYGHZpTuzcklhaMKhGUC8zYSJQGcxHozELwtzIVG8LrxzdMKOHWi+6IQI7nfewhn86J/j9kv6XlJeNJhXbTcNmrnES+iyo+fP5lW98nXisp1rxWAoIl+H5TGHleNXpfM+YBQ/scMKoeiTvPtDvLOSIJRSYc47wdYhVL9BvDG2jWaNf87zCzEpnQ1JmNlTNkbuPeT8LD0csmMh2vyX89hsSq/MzfacPV1m6X6mybpltpiXWCT6BWATn3/5ozv8JvOp00skwXhBUVrWodip8IGLBCKskH1YCksLCW8P0WQDWZZweVo1lOxU+ELFkuMISM9PBG5FXnd/pKotkyzKrLDOtxnogYi2h0V3LrDtgS3g8F5I8hjpXYRZqNdbjEMuGNtX3OCzyEqvTeU2fEjTdybFpElqN9TjEAmefP7I1/C0lFsmWVRwRkaHdFT4MsQg+tkOke7nGeooJR6HE8vD3dip8FGINJWh0P5wTLFhj7Y3vWGURrhlYlTp22qnwCGL1Sd/7JRbhGtWPozmlu8In8iqr3LHTaqzjCn62E/qaxAI157jexzKJbMf6eXgeEFRWr4wpUGNp682EDQqRuXfohP7ksJmrEkuBzDjO1kCeC18Ozwk2+/JUbHDxzokmG3ohMbweEkugCZshouxmiml9uP3T3jI/N9DvqsSCc9nJvo7oK/xx9D7BaF/6IRIO6LNCJ5/bIG1CGHJeHONPSY+pPaYkICfI31ZPcYD8Xom1IYzGSbxeYXTDHjHB/K6TVUoKOBUyg55YdVF2lk29RExyBp3iLPSdEouQ4SKfOgZOhi8nzweEU3YlKuumGqsuyol1MTFC9LnHv65ILEKAMTiaQ44g/ZAXwlUWbxQ6dhqgsS4nhiJ7630SyyassODh5+OY9+8/vuUfk2xZJQfHWmK9Q/AozvjeJ7GWhC0hIVvDt9ef3zNt9fcFPiWwsyQVWzsVvoM3afIY3SWxbDgUvFAwib29vr6+kR/BFH+Yn06BTIK5gRXNIJZoUhmG75JYOxipx5Cb7wCS+Z3TCo7rtRorhWCOPj+j37WIReii40so6EEIcuCELfm37RorWcfq0YTS3XRJYoFbKK9DLIL3me7MKUBMymRQ4Nghqjc2FCS2uQ9i8YJh6Gv3M7Imb3q5q8vPIxYvrMhVUVbwivRiM0Ep4MaQ1w3y8Me/TBMJek21xesaMs0CYq0ME4k6uLGFWYBhrEot76ZRqwFp3Q3d6TNNCpGZO+i+Yrmu4QQzKwqR0f2oe11i8bogGmgRLcktcZejMUoH+dBJVeGfRThSQ7yeSDU4XwrIm+mhOrGc7ULDJBCoWcAnbUGmtvAdq68WmBVjdxJI3phDRlY0w9hn5WNdEm6dZX9aagaI3f5y5C9E2gYc6r51rElR3QsxWOawrpdrIqu6rQzmkR/yopHwtUuVBfUdQ8foItxHiA/953mgzIq1bmxP++uRP+aSTwnhfqJK60FCYApYaPIpc6Ef7YKNWnrhw1CeuX1rjkUv9KSNXU2AGTPSEcHFJqnrF2NcqtWfzqrukRjKtqr0rd1oOw65RPkkZRNJxqfFYzaZSEvLl5aDjWvTXVQRy+oUS4myBuC+E4CQpPgu/nA1Lq37pLruN8IwttWpsgksS5qzXJIxtCTLCjbKVLVjqpYMZdVVNn3LWjsUqQvJkOfS0rI2G8WllboXPXOnG9xGSYo8b7w4Qeh5zxIudrKZujOWUvdF2youe2JZO8nxPC9c5OB7XpQUP0i6aiazlp8JSRugbBIhI8/zj8vfeqOEqtPyHvkPsbB66V/lCbYAAAAASUVORK5CYII=">
            <a:extLst>
              <a:ext uri="{FF2B5EF4-FFF2-40B4-BE49-F238E27FC236}">
                <a16:creationId xmlns:a16="http://schemas.microsoft.com/office/drawing/2014/main" id="{F198056B-FB11-4DF3-9784-8C3ED654A139}"/>
              </a:ext>
            </a:extLst>
          </p:cNvPr>
          <p:cNvSpPr>
            <a:spLocks noChangeAspect="1" noChangeArrowheads="1"/>
          </p:cNvSpPr>
          <p:nvPr/>
        </p:nvSpPr>
        <p:spPr bwMode="auto">
          <a:xfrm>
            <a:off x="9142413"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r" rtl="1" eaLnBrk="1" hangingPunct="1">
              <a:spcBef>
                <a:spcPct val="0"/>
              </a:spcBef>
              <a:buFontTx/>
              <a:buNone/>
              <a:defRPr/>
            </a:pPr>
            <a:endParaRPr lang="en-US" altLang="en-US" sz="1801">
              <a:latin typeface="Arial" panose="020B0604020202020204" pitchFamily="34" charset="0"/>
            </a:endParaRPr>
          </a:p>
        </p:txBody>
      </p:sp>
      <p:sp>
        <p:nvSpPr>
          <p:cNvPr id="14342" name="AutoShape 9" descr="data:image/png;base64,iVBORw0KGgoAAAANSUhEUgAAAlgAAABGCAMAAAAn+xosAAAAsVBMVEX///85K2EAt802KF8zJF0xIVwwH1x3bpHv7vIwIFu9uMkpFFiqpbna1+A0JF82J18tG1oqF1iWj6mgnLD5+ftoXoTl5OpIPG1vZ4mzrsHLyNXGw9Lf3eWDe5o/MWVbUHpPQ3KTjqSdl6+QiKRDNmlhV4AjDFT1/f7z8vWHgJ5eU37W8/a1scGa4OklvtLL7fKB1+Pm+Pqv5+581uJQQ3U6xNYcAFFczNtVSneU3ed6c5EEMR51AAALVElEQVR4nO1daWOqOhMuAgFRVhURF3gRPNj6np7es1yP//+H3QDWKhMgwaUVeb61SCbLwySZmUyenk4g26o73QysteREz57v+4sE3AeSP0P8/+h55OzWQV9x1ZkdP7FgiGUo/WA9dxzJZnlvOXLmaysRySixSZBneIRw7yUDtPX98HR4sgHy/W0UOdJ+eOTzBMbJcA2W0gjzYcwtjiVxY99/TgVNpqpqD+HLQ1zdTTAfPfshp4kJBIHXeQyOBPx/XdeF7JcaN95GznowVe3KJsQzZelsxzzKRIghE7EchF/BQHy4dZabc3pMnRdgN61bZLwGZbn1KwiLt2fuYO1EfsjvB0jXS8dn31f6wo+ced+dkca9FJgUSrCLtplALI8gLRWk7WngjebB9CBHVqeYUVutZyIxrSuxqmXAhQtC1zCNheescQsKGzBbe5qJNP0ggh+zEUs7vKhryETeTmXsq0NRktklwxjXVYZyaOTKWik1i8rXdoaHKBqjntHVBJ11gPDoaF2jh8bpsFOyK1Yn69EYpZygFJjQQDRMLAeTAH/z0p+egd9mrG1RE7rGarUpqq1iCrkX6hIrg97rM7x+jGmupCPULlMe50fAuBCx1HSI2L/4XGdrorEyaZTorC+NVyaqKZHHJPgjYWIJ1b9lApoUVVjJD+eZxOJQXRJsixvNVqcjyL+uRqzeJcYlQyWx4k2EkHgmi8UHJZZiltV/Wa/QZhBr6qELEOJBiTUsUVh4gl3MapV6xanwdsQa9C5Chwcl1qR8oLpOrVKboLGsC0l6TGLZfsVWpVfLTNAAjTXVzt0h7PGYxAqMihaIEqvJJ4Hs3z2xni/FhYcklhxWfpZmHSvp/U+F6p9LSXlIYq1RZROEqIaV9P6nwkpVTo1HJNYMmBp0aLUxCttQjHvQWHwZsYbOxaiQEMsxxDIQzK966Qti72sTCygsfSuByVFfsK+ybqqxyoegEAiVECvObWpSh3A9IEysQCoH7HRvV/qCU7hA+QrEUoG6F9WnAGgxY8Bc8i0X7/rSqomSDpdPu1dcq/VBYQoE+tGo60f5CsQajsRcGV2JpGx4ndmxc8up0Kizba2CfarLjf9dQcYRRoBY7B/zHl+AWNN8a3guiZCAy1aD2bFzy6kQXSMeLafMUUssBgBnTneX/Fs2gMoKWUNybqmxWmKd4POJpazyQ2Rm/IEqC+0Yy241FhuaRKx4m3fmdNfZExm6eTRGx06rsdjQJGJN4O7vffsyAI+EEVvhLbHY0CBiQbWUbAkz2NDRs2Jz7LRTIRsaRCwrv5DiFx8rdGjLEjym4Ws1FhuaQ6wZOCiC1h9PZe5Mx06rsdjQHGKtu3nx+rFJwQLOaX3LcsCs1VhsaAyxoPe5e2JRsAkqK2AovyUWGxpDrF1eYXGrUxsotGXxiEFl3XQqtGO5Gox+nxyxhJ3LBJXiwPIxrkss16bHDFSFhVhu3kmYxnYcgxCyzHJi55Yai/cosGU0xOV8hcmpYBZwi7EnBSq1Lr0msfDIGfRAcNwZiOXkicVreacN3BjC3xTjpmEzFKErAmKMg5XPjHjneV00ULShVJTXJdZ5YCDWFCzNkZT/DaQGh+bUEr5coJ/ASKx8PFY9CKuI7mNsCLF+5TstC2s4RZ+gsqjnk7sn1vBCwcTigqrPmkEsBa5/CboohhtDesfOl4t5ZyXWxWLeBaokQo0gFvQ+cwZJYUNbFke9Url7jfXkgtiPmjBoFhCNIFYfDE2X2HZCkIMeUsq4f431BBV2TYgUk2ETiEUyJJCjsoE7keNMSiH3r7Eud/7LsKqFNYFYsMO6YEuYwYYbQ96ns/s1gFhyabYUBuhetc2hAcSygYGGtCXMQPhoKR07DZgKn1xoK6wFniJjTwOINQfOnGKLOiHIgQ+p8ho1QGNhURy6yDpLrJZ9/8SCRwmPwxq+vb2+vrx9O/wdABYe4pfL0QSNhbX7nAMHS2rAKMwXesD9E2sObAgfYQ0vP393Evz7923/H0IoKdejUVk31VhdVI1evQTQ6jLUDJRlSWZAbmSqlw/XJZZG0UEHQIcLDbFcaJt6D2t4+bfzgR97rUXYGHZpTuzcklhaMKhGUC8zYSJQGcxHozELwtzIVG8LrxzdMKOHWi+6IQI7nfewhn86J/j9kv6XlJeNJhXbTcNmrnES+iyo+fP5lW98nXisp1rxWAoIl+H5TGHleNXpfM+YBQ/scMKoeiTvPtDvLOSIJRSYc47wdYhVL9BvDG2jWaNf87zCzEpnQ1JmNlTNkbuPeT8LD0csmMh2vyX89hsSq/MzfacPV1m6X6mybpltpiXWCT6BWATn3/5ozv8JvOp00skwXhBUVrWodip8IGLBCKskH1YCksLCW8P0WQDWZZweVo1lOxU+ELFkuMISM9PBG5FXnd/pKotkyzKrLDOtxnogYi2h0V3LrDtgS3g8F5I8hjpXYRZqNdbjEMuGNtX3OCzyEqvTeU2fEjTdybFpElqN9TjEAmefP7I1/C0lFsmWVRwRkaHdFT4MsQg+tkOke7nGeooJR6HE8vD3dip8FGINJWh0P5wTLFhj7Y3vWGURrhlYlTp22qnwCGL1Sd/7JRbhGtWPozmlu8In8iqr3LHTaqzjCn62E/qaxAI157jexzKJbMf6eXgeEFRWr4wpUGNp682EDQqRuXfohP7ksJmrEkuBzDjO1kCeC18Ozwk2+/JUbHDxzokmG3ohMbweEkugCZshouxmiml9uP3T3jI/N9DvqsSCc9nJvo7oK/xx9D7BaF/6IRIO6LNCJ5/bIG1CGHJeHONPSY+pPaYkICfI31ZPcYD8Xom1IYzGSbxeYXTDHjHB/K6TVUoKOBUyg55YdVF2lk29RExyBp3iLPSdEouQ4SKfOgZOhi8nzweEU3YlKuumGqsuyol1MTFC9LnHv65ILEKAMTiaQ44g/ZAXwlUWbxQ6dhqgsS4nhiJ7630SyyassODh5+OY9+8/vuUfk2xZJQfHWmK9Q/AozvjeJ7GWhC0hIVvDt9ef3zNt9fcFPiWwsyQVWzsVvoM3afIY3SWxbDgUvFAwib29vr6+kR/BFH+Yn06BTIK5gRXNIJZoUhmG75JYOxipx5Cb7wCS+Z3TCo7rtRorhWCOPj+j37WIReii40so6EEIcuCELfm37RorWcfq0YTS3XRJYoFbKK9DLIL3me7MKUBMymRQ4Nghqjc2FCS2uQ9i8YJh6Gv3M7Imb3q5q8vPIxYvrMhVUVbwivRiM0Ep4MaQ1w3y8Me/TBMJek21xesaMs0CYq0ME4k6uLGFWYBhrEot76ZRqwFp3Q3d6TNNCpGZO+i+Yrmu4QQzKwqR0f2oe11i8bogGmgRLcktcZejMUoH+dBJVeGfRThSQ7yeSDU4XwrIm+mhOrGc7ULDJBCoWcAnbUGmtvAdq68WmBVjdxJI3phDRlY0w9hn5WNdEm6dZX9aagaI3f5y5C9E2gYc6r51rElR3QsxWOawrpdrIqu6rQzmkR/yopHwtUuVBfUdQ8foItxHiA/953mgzIq1bmxP++uRP+aSTwnhfqJK60FCYApYaPIpc6Ef7YKNWnrhw1CeuX1rjkUv9KSNXU2AGTPSEcHFJqnrF2NcqtWfzqrukRjKtqr0rd1oOw65RPkkZRNJxqfFYzaZSEvLl5aDjWvTXVQRy+oUS4myBuC+E4CQpPgu/nA1Lq37pLruN8IwttWpsgksS5qzXJIxtCTLCjbKVLVjqpYMZdVVNn3LWjsUqQvJkOfS0rI2G8WllboXPXOnG9xGSYo8b7w4Qeh5zxIudrKZujOWUvdF2youe2JZO8nxPC9c5OB7XpQUP0i6aiazlp8JSRugbBIhI8/zj8vfeqOEqtPyHvkPsbB66V/lCbYAAAAASUVORK5CYII=">
            <a:extLst>
              <a:ext uri="{FF2B5EF4-FFF2-40B4-BE49-F238E27FC236}">
                <a16:creationId xmlns:a16="http://schemas.microsoft.com/office/drawing/2014/main" id="{A4130D9C-3608-46CE-ABCA-0B698C9779C8}"/>
              </a:ext>
            </a:extLst>
          </p:cNvPr>
          <p:cNvSpPr>
            <a:spLocks noChangeAspect="1" noChangeArrowheads="1"/>
          </p:cNvSpPr>
          <p:nvPr/>
        </p:nvSpPr>
        <p:spPr bwMode="auto">
          <a:xfrm>
            <a:off x="9294813"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r" rtl="1" eaLnBrk="1" hangingPunct="1">
              <a:spcBef>
                <a:spcPct val="0"/>
              </a:spcBef>
              <a:buFontTx/>
              <a:buNone/>
              <a:defRPr/>
            </a:pPr>
            <a:endParaRPr lang="en-US" altLang="en-US" sz="1801">
              <a:latin typeface="Arial" panose="020B0604020202020204" pitchFamily="34" charset="0"/>
            </a:endParaRPr>
          </a:p>
        </p:txBody>
      </p:sp>
      <p:sp>
        <p:nvSpPr>
          <p:cNvPr id="14343" name="AutoShape 11" descr="data:image/png;base64,iVBORw0KGgoAAAANSUhEUgAAAlgAAABGCAMAAAAn+xosAAAAsVBMVEX///85K2EAt802KF8zJF0xIVwwH1x3bpHv7vIwIFu9uMkpFFiqpbna1+A0JF82J18tG1oqF1iWj6mgnLD5+ftoXoTl5OpIPG1vZ4mzrsHLyNXGw9Lf3eWDe5o/MWVbUHpPQ3KTjqSdl6+QiKRDNmlhV4AjDFT1/f7z8vWHgJ5eU37W8/a1scGa4OklvtLL7fKB1+Pm+Pqv5+581uJQQ3U6xNYcAFFczNtVSneU3ed6c5EEMR51AAALVElEQVR4nO1daWOqOhMuAgFRVhURF3gRPNj6np7es1yP//+H3QDWKhMgwaUVeb61SCbLwySZmUyenk4g26o73QysteREz57v+4sE3AeSP0P8/+h55OzWQV9x1ZkdP7FgiGUo/WA9dxzJZnlvOXLmaysRySixSZBneIRw7yUDtPX98HR4sgHy/W0UOdJ+eOTzBMbJcA2W0gjzYcwtjiVxY99/TgVNpqpqD+HLQ1zdTTAfPfshp4kJBIHXeQyOBPx/XdeF7JcaN95GznowVe3KJsQzZelsxzzKRIghE7EchF/BQHy4dZabc3pMnRdgN61bZLwGZbn1KwiLt2fuYO1EfsjvB0jXS8dn31f6wo+ced+dkca9FJgUSrCLtplALI8gLRWk7WngjebB9CBHVqeYUVutZyIxrSuxqmXAhQtC1zCNheescQsKGzBbe5qJNP0ggh+zEUs7vKhryETeTmXsq0NRktklwxjXVYZyaOTKWik1i8rXdoaHKBqjntHVBJ11gPDoaF2jh8bpsFOyK1Yn69EYpZygFJjQQDRMLAeTAH/z0p+egd9mrG1RE7rGarUpqq1iCrkX6hIrg97rM7x+jGmupCPULlMe50fAuBCx1HSI2L/4XGdrorEyaZTorC+NVyaqKZHHJPgjYWIJ1b9lApoUVVjJD+eZxOJQXRJsixvNVqcjyL+uRqzeJcYlQyWx4k2EkHgmi8UHJZZiltV/Wa/QZhBr6qELEOJBiTUsUVh4gl3MapV6xanwdsQa9C5Chwcl1qR8oLpOrVKboLGsC0l6TGLZfsVWpVfLTNAAjTXVzt0h7PGYxAqMihaIEqvJJ4Hs3z2xni/FhYcklhxWfpZmHSvp/U+F6p9LSXlIYq1RZROEqIaV9P6nwkpVTo1HJNYMmBp0aLUxCttQjHvQWHwZsYbOxaiQEMsxxDIQzK966Qti72sTCygsfSuByVFfsK+ybqqxyoegEAiVECvObWpSh3A9IEysQCoH7HRvV/qCU7hA+QrEUoG6F9WnAGgxY8Bc8i0X7/rSqomSDpdPu1dcq/VBYQoE+tGo60f5CsQajsRcGV2JpGx4ndmxc8up0Kizba2CfarLjf9dQcYRRoBY7B/zHl+AWNN8a3guiZCAy1aD2bFzy6kQXSMeLafMUUssBgBnTneX/Fs2gMoKWUNybqmxWmKd4POJpazyQ2Rm/IEqC+0Yy241FhuaRKx4m3fmdNfZExm6eTRGx06rsdjQJGJN4O7vffsyAI+EEVvhLbHY0CBiQbWUbAkz2NDRs2Jz7LRTIRsaRCwrv5DiFx8rdGjLEjym4Ws1FhuaQ6wZOCiC1h9PZe5Mx06rsdjQHGKtu3nx+rFJwQLOaX3LcsCs1VhsaAyxoPe5e2JRsAkqK2AovyUWGxpDrF1eYXGrUxsotGXxiEFl3XQqtGO5Gox+nxyxhJ3LBJXiwPIxrkss16bHDFSFhVhu3kmYxnYcgxCyzHJi55Yai/cosGU0xOV8hcmpYBZwi7EnBSq1Lr0msfDIGfRAcNwZiOXkicVreacN3BjC3xTjpmEzFKErAmKMg5XPjHjneV00ULShVJTXJdZ5YCDWFCzNkZT/DaQGh+bUEr5coJ/ASKx8PFY9CKuI7mNsCLF+5TstC2s4RZ+gsqjnk7sn1vBCwcTigqrPmkEsBa5/CboohhtDesfOl4t5ZyXWxWLeBaokQo0gFvQ+cwZJYUNbFke9Url7jfXkgtiPmjBoFhCNIFYfDE2X2HZCkIMeUsq4f431BBV2TYgUk2ETiEUyJJCjsoE7keNMSiH3r7Eud/7LsKqFNYFYsMO6YEuYwYYbQ96ns/s1gFhyabYUBuhetc2hAcSygYGGtCXMQPhoKR07DZgKn1xoK6wFniJjTwOINQfOnGKLOiHIgQ+p8ho1QGNhURy6yDpLrJZ9/8SCRwmPwxq+vb2+vrx9O/wdABYe4pfL0QSNhbX7nAMHS2rAKMwXesD9E2sObAgfYQ0vP393Evz7923/H0IoKdejUVk31VhdVI1evQTQ6jLUDJRlSWZAbmSqlw/XJZZG0UEHQIcLDbFcaJt6D2t4+bfzgR97rUXYGHZpTuzcklhaMKhGUC8zYSJQGcxHozELwtzIVG8LrxzdMKOHWi+6IQI7nfewhn86J/j9kv6XlJeNJhXbTcNmrnES+iyo+fP5lW98nXisp1rxWAoIl+H5TGHleNXpfM+YBQ/scMKoeiTvPtDvLOSIJRSYc47wdYhVL9BvDG2jWaNf87zCzEpnQ1JmNlTNkbuPeT8LD0csmMh2vyX89hsSq/MzfacPV1m6X6mybpltpiXWCT6BWATn3/5ozv8JvOp00skwXhBUVrWodip8IGLBCKskH1YCksLCW8P0WQDWZZweVo1lOxU+ELFkuMISM9PBG5FXnd/pKotkyzKrLDOtxnogYi2h0V3LrDtgS3g8F5I8hjpXYRZqNdbjEMuGNtX3OCzyEqvTeU2fEjTdybFpElqN9TjEAmefP7I1/C0lFsmWVRwRkaHdFT4MsQg+tkOke7nGeooJR6HE8vD3dip8FGINJWh0P5wTLFhj7Y3vWGURrhlYlTp22qnwCGL1Sd/7JRbhGtWPozmlu8In8iqr3LHTaqzjCn62E/qaxAI157jexzKJbMf6eXgeEFRWr4wpUGNp682EDQqRuXfohP7ksJmrEkuBzDjO1kCeC18Ozwk2+/JUbHDxzokmG3ohMbweEkugCZshouxmiml9uP3T3jI/N9DvqsSCc9nJvo7oK/xx9D7BaF/6IRIO6LNCJ5/bIG1CGHJeHONPSY+pPaYkICfI31ZPcYD8Xom1IYzGSbxeYXTDHjHB/K6TVUoKOBUyg55YdVF2lk29RExyBp3iLPSdEouQ4SKfOgZOhi8nzweEU3YlKuumGqsuyol1MTFC9LnHv65ILEKAMTiaQ44g/ZAXwlUWbxQ6dhqgsS4nhiJ7630SyyassODh5+OY9+8/vuUfk2xZJQfHWmK9Q/AozvjeJ7GWhC0hIVvDt9ef3zNt9fcFPiWwsyQVWzsVvoM3afIY3SWxbDgUvFAwib29vr6+kR/BFH+Yn06BTIK5gRXNIJZoUhmG75JYOxipx5Cb7wCS+Z3TCo7rtRorhWCOPj+j37WIReii40so6EEIcuCELfm37RorWcfq0YTS3XRJYoFbKK9DLIL3me7MKUBMymRQ4Nghqjc2FCS2uQ9i8YJh6Gv3M7Imb3q5q8vPIxYvrMhVUVbwivRiM0Ep4MaQ1w3y8Me/TBMJek21xesaMs0CYq0ME4k6uLGFWYBhrEot76ZRqwFp3Q3d6TNNCpGZO+i+Yrmu4QQzKwqR0f2oe11i8bogGmgRLcktcZejMUoH+dBJVeGfRThSQ7yeSDU4XwrIm+mhOrGc7ULDJBCoWcAnbUGmtvAdq68WmBVjdxJI3phDRlY0w9hn5WNdEm6dZX9aagaI3f5y5C9E2gYc6r51rElR3QsxWOawrpdrIqu6rQzmkR/yopHwtUuVBfUdQ8foItxHiA/953mgzIq1bmxP++uRP+aSTwnhfqJK60FCYApYaPIpc6Ef7YKNWnrhw1CeuX1rjkUv9KSNXU2AGTPSEcHFJqnrF2NcqtWfzqrukRjKtqr0rd1oOw65RPkkZRNJxqfFYzaZSEvLl5aDjWvTXVQRy+oUS4myBuC+E4CQpPgu/nA1Lq37pLruN8IwttWpsgksS5qzXJIxtCTLCjbKVLVjqpYMZdVVNn3LWjsUqQvJkOfS0rI2G8WllboXPXOnG9xGSYo8b7w4Qeh5zxIudrKZujOWUvdF2youe2JZO8nxPC9c5OB7XpQUP0i6aiazlp8JSRugbBIhI8/zj8vfeqOEqtPyHvkPsbB66V/lCbYAAAAASUVORK5CYII=">
            <a:extLst>
              <a:ext uri="{FF2B5EF4-FFF2-40B4-BE49-F238E27FC236}">
                <a16:creationId xmlns:a16="http://schemas.microsoft.com/office/drawing/2014/main" id="{B6AD7E66-69C8-401D-A7C1-FE1252DA432C}"/>
              </a:ext>
            </a:extLst>
          </p:cNvPr>
          <p:cNvSpPr>
            <a:spLocks noChangeAspect="1" noChangeArrowheads="1"/>
          </p:cNvSpPr>
          <p:nvPr/>
        </p:nvSpPr>
        <p:spPr bwMode="auto">
          <a:xfrm>
            <a:off x="9447213" y="3127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algn="r" rtl="1" eaLnBrk="1" hangingPunct="1">
              <a:spcBef>
                <a:spcPct val="0"/>
              </a:spcBef>
              <a:buFontTx/>
              <a:buNone/>
              <a:defRPr/>
            </a:pPr>
            <a:endParaRPr lang="en-US" altLang="en-US" sz="1801">
              <a:latin typeface="Arial" panose="020B0604020202020204" pitchFamily="34" charset="0"/>
            </a:endParaRPr>
          </a:p>
        </p:txBody>
      </p:sp>
      <p:sp>
        <p:nvSpPr>
          <p:cNvPr id="2" name="TextBox 4">
            <a:extLst>
              <a:ext uri="{FF2B5EF4-FFF2-40B4-BE49-F238E27FC236}">
                <a16:creationId xmlns:a16="http://schemas.microsoft.com/office/drawing/2014/main" id="{FE36DD6A-6395-4342-B61B-E1A72D923844}"/>
              </a:ext>
            </a:extLst>
          </p:cNvPr>
          <p:cNvSpPr txBox="1">
            <a:spLocks noChangeArrowheads="1"/>
          </p:cNvSpPr>
          <p:nvPr/>
        </p:nvSpPr>
        <p:spPr bwMode="auto">
          <a:xfrm>
            <a:off x="0" y="4293251"/>
            <a:ext cx="3787775"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1pPr>
            <a:lvl2pPr marL="742950" indent="-28575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3pPr>
            <a:lvl4pPr marL="16002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5pPr>
            <a:lvl6pPr marL="2514600" indent="-228600" algn="l" rtl="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6pPr>
            <a:lvl7pPr marL="2971800" indent="-228600" algn="l" rtl="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7pPr>
            <a:lvl8pPr marL="3429000" indent="-228600" algn="l" rtl="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8pPr>
            <a:lvl9pPr marL="3886200" indent="-228600" algn="l" rtl="0" eaLnBrk="0" fontAlgn="base" hangingPunct="0">
              <a:spcBef>
                <a:spcPct val="20000"/>
              </a:spcBef>
              <a:spcAft>
                <a:spcPct val="0"/>
              </a:spcAft>
              <a:buFont typeface="Arial" panose="020B0604020202020204" pitchFamily="34" charset="0"/>
              <a:buChar char="»"/>
              <a:defRPr>
                <a:solidFill>
                  <a:schemeClr val="tx1"/>
                </a:solidFill>
                <a:latin typeface="Calibri" panose="020F0502020204030204" pitchFamily="34" charset="0"/>
                <a:cs typeface="Arial" panose="020B0604020202020204" pitchFamily="34" charset="0"/>
              </a:defRPr>
            </a:lvl9pPr>
          </a:lstStyle>
          <a:p>
            <a:pPr eaLnBrk="1" hangingPunct="1">
              <a:spcBef>
                <a:spcPct val="0"/>
              </a:spcBef>
              <a:buFontTx/>
              <a:buNone/>
            </a:pPr>
            <a:r>
              <a:rPr lang="en-US" altLang="en-US" sz="1100" dirty="0">
                <a:latin typeface="Arial" panose="020B0604020202020204" pitchFamily="34" charset="0"/>
              </a:rPr>
              <a:t>Roy Ben Hayun</a:t>
            </a:r>
          </a:p>
          <a:p>
            <a:pPr eaLnBrk="1" hangingPunct="1">
              <a:spcBef>
                <a:spcPct val="0"/>
              </a:spcBef>
              <a:buFontTx/>
              <a:buNone/>
            </a:pPr>
            <a:r>
              <a:rPr lang="en-US" altLang="en-US" sz="1100" dirty="0">
                <a:latin typeface="Arial" panose="020B0604020202020204" pitchFamily="34" charset="0"/>
              </a:rPr>
              <a:t>LinkedIn: </a:t>
            </a:r>
            <a:r>
              <a:rPr lang="en-US" altLang="en-US" sz="1100" dirty="0">
                <a:latin typeface="Arial" panose="020B0604020202020204" pitchFamily="34" charset="0"/>
                <a:hlinkClick r:id="rId3"/>
              </a:rPr>
              <a:t>http://il.linkedin.com/in/roybenhayun</a:t>
            </a:r>
            <a:endParaRPr lang="en-US" altLang="en-US" sz="1100" dirty="0">
              <a:latin typeface="Arial" panose="020B0604020202020204" pitchFamily="34" charset="0"/>
            </a:endParaRPr>
          </a:p>
          <a:p>
            <a:pPr eaLnBrk="1" hangingPunct="1">
              <a:spcBef>
                <a:spcPct val="0"/>
              </a:spcBef>
              <a:buFontTx/>
              <a:buNone/>
            </a:pPr>
            <a:r>
              <a:rPr lang="en-US" altLang="en-US" sz="1100" dirty="0">
                <a:latin typeface="Arial" panose="020B0604020202020204" pitchFamily="34" charset="0"/>
              </a:rPr>
              <a:t>Email: </a:t>
            </a:r>
            <a:r>
              <a:rPr lang="en-US" altLang="en-US" sz="1100" dirty="0" err="1">
                <a:latin typeface="Arial" panose="020B0604020202020204" pitchFamily="34" charset="0"/>
                <a:hlinkClick r:id="rId4"/>
              </a:rPr>
              <a:t>roy.ben.hayun@climate-eyes.earth</a:t>
            </a:r>
            <a:r>
              <a:rPr lang="en-US" altLang="en-US" sz="1100" dirty="0">
                <a:latin typeface="Arial" panose="020B0604020202020204" pitchFamily="34" charset="0"/>
              </a:rPr>
              <a:t> </a:t>
            </a:r>
          </a:p>
        </p:txBody>
      </p:sp>
      <p:pic>
        <p:nvPicPr>
          <p:cNvPr id="4" name="Picture 3"/>
          <p:cNvPicPr>
            <a:picLocks noChangeAspect="1"/>
          </p:cNvPicPr>
          <p:nvPr/>
        </p:nvPicPr>
        <p:blipFill>
          <a:blip r:embed="rId5"/>
          <a:stretch>
            <a:fillRect/>
          </a:stretch>
        </p:blipFill>
        <p:spPr>
          <a:xfrm>
            <a:off x="3028282" y="4335355"/>
            <a:ext cx="2284413" cy="595667"/>
          </a:xfrm>
          <a:prstGeom prst="rect">
            <a:avLst/>
          </a:prstGeom>
        </p:spPr>
      </p:pic>
      <p:pic>
        <p:nvPicPr>
          <p:cNvPr id="5" name="Picture 4"/>
          <p:cNvPicPr>
            <a:picLocks noChangeAspect="1"/>
          </p:cNvPicPr>
          <p:nvPr/>
        </p:nvPicPr>
        <p:blipFill>
          <a:blip r:embed="rId6"/>
          <a:stretch>
            <a:fillRect/>
          </a:stretch>
        </p:blipFill>
        <p:spPr>
          <a:xfrm>
            <a:off x="1893887" y="877673"/>
            <a:ext cx="2424682" cy="1832203"/>
          </a:xfrm>
          <a:prstGeom prst="rect">
            <a:avLst/>
          </a:prstGeom>
        </p:spPr>
      </p:pic>
      <p:pic>
        <p:nvPicPr>
          <p:cNvPr id="6" name="Picture 5"/>
          <p:cNvPicPr>
            <a:picLocks noChangeAspect="1"/>
          </p:cNvPicPr>
          <p:nvPr/>
        </p:nvPicPr>
        <p:blipFill>
          <a:blip r:embed="rId7"/>
          <a:stretch>
            <a:fillRect/>
          </a:stretch>
        </p:blipFill>
        <p:spPr>
          <a:xfrm>
            <a:off x="5126132" y="848444"/>
            <a:ext cx="2525650" cy="1886578"/>
          </a:xfrm>
          <a:prstGeom prst="rect">
            <a:avLst/>
          </a:prstGeom>
        </p:spPr>
      </p:pic>
      <p:pic>
        <p:nvPicPr>
          <p:cNvPr id="7" name="Picture 6"/>
          <p:cNvPicPr>
            <a:picLocks noChangeAspect="1"/>
          </p:cNvPicPr>
          <p:nvPr/>
        </p:nvPicPr>
        <p:blipFill>
          <a:blip r:embed="rId8"/>
          <a:stretch>
            <a:fillRect/>
          </a:stretch>
        </p:blipFill>
        <p:spPr>
          <a:xfrm>
            <a:off x="1400669" y="2913644"/>
            <a:ext cx="3010424" cy="1311837"/>
          </a:xfrm>
          <a:prstGeom prst="rect">
            <a:avLst/>
          </a:prstGeom>
        </p:spPr>
      </p:pic>
      <p:pic>
        <p:nvPicPr>
          <p:cNvPr id="10" name="Picture 9"/>
          <p:cNvPicPr>
            <a:picLocks noChangeAspect="1"/>
          </p:cNvPicPr>
          <p:nvPr/>
        </p:nvPicPr>
        <p:blipFill>
          <a:blip r:embed="rId9"/>
          <a:stretch>
            <a:fillRect/>
          </a:stretch>
        </p:blipFill>
        <p:spPr>
          <a:xfrm>
            <a:off x="4648200" y="2981365"/>
            <a:ext cx="4139061" cy="1014795"/>
          </a:xfrm>
          <a:prstGeom prst="rect">
            <a:avLst/>
          </a:prstGeom>
        </p:spPr>
      </p:pic>
    </p:spTree>
    <p:extLst>
      <p:ext uri="{BB962C8B-B14F-4D97-AF65-F5344CB8AC3E}">
        <p14:creationId xmlns:p14="http://schemas.microsoft.com/office/powerpoint/2010/main" val="277133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Will autonomous drones replace a skilled human?</a:t>
            </a:r>
            <a:endParaRPr lang="he-IL" dirty="0"/>
          </a:p>
        </p:txBody>
      </p:sp>
      <p:pic>
        <p:nvPicPr>
          <p:cNvPr id="4" name="Picture 3"/>
          <p:cNvPicPr>
            <a:picLocks noChangeAspect="1"/>
          </p:cNvPicPr>
          <p:nvPr/>
        </p:nvPicPr>
        <p:blipFill>
          <a:blip r:embed="rId3"/>
          <a:stretch>
            <a:fillRect/>
          </a:stretch>
        </p:blipFill>
        <p:spPr>
          <a:xfrm>
            <a:off x="1373981" y="904728"/>
            <a:ext cx="6396038" cy="3663581"/>
          </a:xfrm>
          <a:prstGeom prst="rect">
            <a:avLst/>
          </a:prstGeom>
        </p:spPr>
      </p:pic>
      <p:sp>
        <p:nvSpPr>
          <p:cNvPr id="5" name="Rectangle 4"/>
          <p:cNvSpPr/>
          <p:nvPr/>
        </p:nvSpPr>
        <p:spPr>
          <a:xfrm>
            <a:off x="1828800" y="4568309"/>
            <a:ext cx="5786437" cy="369332"/>
          </a:xfrm>
          <a:prstGeom prst="rect">
            <a:avLst/>
          </a:prstGeom>
        </p:spPr>
        <p:txBody>
          <a:bodyPr wrap="square">
            <a:spAutoFit/>
          </a:bodyPr>
          <a:lstStyle/>
          <a:p>
            <a:r>
              <a:rPr lang="he-IL" dirty="0">
                <a:hlinkClick r:id="rId4"/>
              </a:rPr>
              <a:t>https://</a:t>
            </a:r>
            <a:r>
              <a:rPr lang="he-IL" dirty="0" smtClean="0">
                <a:hlinkClick r:id="rId4"/>
              </a:rPr>
              <a:t>www.youtube.com/watch?v=PLMgMqMrQ98</a:t>
            </a:r>
            <a:r>
              <a:rPr lang="en-US" dirty="0" smtClean="0"/>
              <a:t> </a:t>
            </a:r>
            <a:endParaRPr lang="he-IL" dirty="0"/>
          </a:p>
        </p:txBody>
      </p:sp>
    </p:spTree>
    <p:extLst>
      <p:ext uri="{BB962C8B-B14F-4D97-AF65-F5344CB8AC3E}">
        <p14:creationId xmlns:p14="http://schemas.microsoft.com/office/powerpoint/2010/main" val="1251975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he-IL" dirty="0"/>
          </a:p>
        </p:txBody>
      </p:sp>
      <p:sp>
        <p:nvSpPr>
          <p:cNvPr id="3" name="Content Placeholder 2"/>
          <p:cNvSpPr>
            <a:spLocks noGrp="1"/>
          </p:cNvSpPr>
          <p:nvPr>
            <p:ph idx="1"/>
          </p:nvPr>
        </p:nvSpPr>
        <p:spPr/>
        <p:txBody>
          <a:bodyPr/>
          <a:lstStyle/>
          <a:p>
            <a:r>
              <a:rPr lang="en-US" dirty="0" smtClean="0"/>
              <a:t>Introduction </a:t>
            </a:r>
          </a:p>
          <a:p>
            <a:endParaRPr lang="en-US" dirty="0" smtClean="0"/>
          </a:p>
          <a:p>
            <a:r>
              <a:rPr lang="en-US" dirty="0" smtClean="0"/>
              <a:t>Articles</a:t>
            </a:r>
          </a:p>
          <a:p>
            <a:pPr marL="800100" lvl="1" indent="-342900">
              <a:buFont typeface="+mj-lt"/>
              <a:buAutoNum type="arabicPeriod"/>
            </a:pPr>
            <a:r>
              <a:rPr lang="en-US" dirty="0" smtClean="0"/>
              <a:t>Neuromorphic PID controller – 1DoF study</a:t>
            </a:r>
          </a:p>
          <a:p>
            <a:pPr marL="800100" lvl="1" indent="-342900">
              <a:buFont typeface="+mj-lt"/>
              <a:buAutoNum type="arabicPeriod"/>
            </a:pPr>
            <a:r>
              <a:rPr lang="en-US" dirty="0" smtClean="0"/>
              <a:t>Optic-Flow based landing</a:t>
            </a:r>
          </a:p>
          <a:p>
            <a:pPr marL="800100" lvl="1" indent="-342900">
              <a:buFont typeface="+mj-lt"/>
              <a:buAutoNum type="arabicPeriod"/>
            </a:pPr>
            <a:r>
              <a:rPr lang="en-US" dirty="0" smtClean="0"/>
              <a:t>Event-driven vision and motor-control</a:t>
            </a:r>
          </a:p>
          <a:p>
            <a:pPr marL="800100" lvl="1" indent="-342900">
              <a:buFont typeface="+mj-lt"/>
              <a:buAutoNum type="arabicPeriod"/>
            </a:pPr>
            <a:r>
              <a:rPr lang="en-US" dirty="0" smtClean="0"/>
              <a:t>Dynamic topology network</a:t>
            </a:r>
            <a:endParaRPr lang="en-US" dirty="0"/>
          </a:p>
          <a:p>
            <a:endParaRPr lang="en-US" dirty="0" smtClean="0"/>
          </a:p>
          <a:p>
            <a:r>
              <a:rPr lang="en-US" dirty="0" smtClean="0"/>
              <a:t>Practical work</a:t>
            </a:r>
            <a:endParaRPr lang="he-IL" dirty="0"/>
          </a:p>
        </p:txBody>
      </p:sp>
      <p:sp>
        <p:nvSpPr>
          <p:cNvPr id="4" name="Rectangle 3"/>
          <p:cNvSpPr/>
          <p:nvPr/>
        </p:nvSpPr>
        <p:spPr>
          <a:xfrm>
            <a:off x="152400" y="2266950"/>
            <a:ext cx="6019800" cy="381000"/>
          </a:xfrm>
          <a:prstGeom prst="rect">
            <a:avLst/>
          </a:prstGeom>
          <a:noFill/>
          <a:ln>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he-IL" sz="1000" dirty="0" smtClean="0">
              <a:solidFill>
                <a:schemeClr val="tx1"/>
              </a:solidFill>
            </a:endParaRPr>
          </a:p>
        </p:txBody>
      </p:sp>
    </p:spTree>
    <p:extLst>
      <p:ext uri="{BB962C8B-B14F-4D97-AF65-F5344CB8AC3E}">
        <p14:creationId xmlns:p14="http://schemas.microsoft.com/office/powerpoint/2010/main" val="3742780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he-IL" dirty="0"/>
          </a:p>
        </p:txBody>
      </p:sp>
      <p:sp>
        <p:nvSpPr>
          <p:cNvPr id="3" name="Content Placeholder 2"/>
          <p:cNvSpPr>
            <a:spLocks noGrp="1"/>
          </p:cNvSpPr>
          <p:nvPr>
            <p:ph idx="1"/>
          </p:nvPr>
        </p:nvSpPr>
        <p:spPr/>
        <p:txBody>
          <a:bodyPr/>
          <a:lstStyle/>
          <a:p>
            <a:r>
              <a:rPr lang="en-US" b="1" dirty="0" smtClean="0"/>
              <a:t>Motivation</a:t>
            </a:r>
            <a:r>
              <a:rPr lang="en-US" dirty="0" smtClean="0"/>
              <a:t>: </a:t>
            </a:r>
            <a:r>
              <a:rPr lang="en-US" dirty="0"/>
              <a:t>aim </a:t>
            </a:r>
            <a:r>
              <a:rPr lang="en-US" dirty="0" smtClean="0"/>
              <a:t>to unified neuronal architecture, start with motor control</a:t>
            </a:r>
          </a:p>
          <a:p>
            <a:r>
              <a:rPr lang="en-US" b="1" dirty="0" smtClean="0"/>
              <a:t>Goal</a:t>
            </a:r>
            <a:r>
              <a:rPr lang="en-US" dirty="0" smtClean="0"/>
              <a:t>: design and performance </a:t>
            </a:r>
            <a:r>
              <a:rPr lang="en-US" dirty="0" smtClean="0"/>
              <a:t>improvements of the PID Controller</a:t>
            </a:r>
            <a:endParaRPr lang="he-IL" dirty="0"/>
          </a:p>
        </p:txBody>
      </p:sp>
      <p:pic>
        <p:nvPicPr>
          <p:cNvPr id="6" name="Picture 5"/>
          <p:cNvPicPr>
            <a:picLocks noChangeAspect="1"/>
          </p:cNvPicPr>
          <p:nvPr/>
        </p:nvPicPr>
        <p:blipFill>
          <a:blip r:embed="rId3"/>
          <a:stretch>
            <a:fillRect/>
          </a:stretch>
        </p:blipFill>
        <p:spPr>
          <a:xfrm>
            <a:off x="457200" y="2280644"/>
            <a:ext cx="4095610" cy="2307231"/>
          </a:xfrm>
          <a:prstGeom prst="rect">
            <a:avLst/>
          </a:prstGeom>
          <a:effectLst>
            <a:outerShdw blurRad="63500" sx="102000" sy="102000" algn="ctr" rotWithShape="0">
              <a:prstClr val="black">
                <a:alpha val="40000"/>
              </a:prstClr>
            </a:outerShdw>
          </a:effectLst>
        </p:spPr>
      </p:pic>
      <p:sp>
        <p:nvSpPr>
          <p:cNvPr id="8" name="TextBox 7"/>
          <p:cNvSpPr txBox="1"/>
          <p:nvPr/>
        </p:nvSpPr>
        <p:spPr>
          <a:xfrm>
            <a:off x="457200" y="666750"/>
            <a:ext cx="4942379" cy="369332"/>
          </a:xfrm>
          <a:prstGeom prst="rect">
            <a:avLst/>
          </a:prstGeom>
          <a:noFill/>
        </p:spPr>
        <p:txBody>
          <a:bodyPr wrap="none" rtlCol="1">
            <a:spAutoFit/>
          </a:bodyPr>
          <a:lstStyle/>
          <a:p>
            <a:pPr algn="l" rtl="0"/>
            <a:r>
              <a:rPr lang="en-US" dirty="0" smtClean="0">
                <a:solidFill>
                  <a:schemeClr val="accent1"/>
                </a:solidFill>
              </a:rPr>
              <a:t>Improve a 1 DOF neuromorphic PID Controller</a:t>
            </a:r>
            <a:endParaRPr lang="he-IL" dirty="0">
              <a:solidFill>
                <a:schemeClr val="accent1"/>
              </a:solidFill>
            </a:endParaRPr>
          </a:p>
        </p:txBody>
      </p:sp>
      <p:pic>
        <p:nvPicPr>
          <p:cNvPr id="9" name="Picture 8"/>
          <p:cNvPicPr>
            <a:picLocks noChangeAspect="1"/>
          </p:cNvPicPr>
          <p:nvPr/>
        </p:nvPicPr>
        <p:blipFill>
          <a:blip r:embed="rId4"/>
          <a:stretch>
            <a:fillRect/>
          </a:stretch>
        </p:blipFill>
        <p:spPr>
          <a:xfrm>
            <a:off x="4905848" y="2415748"/>
            <a:ext cx="2990307" cy="2210227"/>
          </a:xfrm>
          <a:prstGeom prst="rect">
            <a:avLst/>
          </a:prstGeom>
        </p:spPr>
      </p:pic>
      <p:pic>
        <p:nvPicPr>
          <p:cNvPr id="10" name="Picture 9"/>
          <p:cNvPicPr>
            <a:picLocks noChangeAspect="1"/>
          </p:cNvPicPr>
          <p:nvPr/>
        </p:nvPicPr>
        <p:blipFill>
          <a:blip r:embed="rId5"/>
          <a:stretch>
            <a:fillRect/>
          </a:stretch>
        </p:blipFill>
        <p:spPr>
          <a:xfrm>
            <a:off x="8038960" y="2099546"/>
            <a:ext cx="895350" cy="1009650"/>
          </a:xfrm>
          <a:prstGeom prst="rect">
            <a:avLst/>
          </a:prstGeom>
        </p:spPr>
      </p:pic>
      <p:sp>
        <p:nvSpPr>
          <p:cNvPr id="4" name="TextBox 3"/>
          <p:cNvSpPr txBox="1"/>
          <p:nvPr/>
        </p:nvSpPr>
        <p:spPr>
          <a:xfrm>
            <a:off x="771164" y="4594225"/>
            <a:ext cx="3467681" cy="369332"/>
          </a:xfrm>
          <a:prstGeom prst="rect">
            <a:avLst/>
          </a:prstGeom>
          <a:noFill/>
        </p:spPr>
        <p:txBody>
          <a:bodyPr wrap="none" rtlCol="1">
            <a:spAutoFit/>
          </a:bodyPr>
          <a:lstStyle/>
          <a:p>
            <a:r>
              <a:rPr lang="en-US" dirty="0">
                <a:hlinkClick r:id="rId6"/>
              </a:rPr>
              <a:t>https://</a:t>
            </a:r>
            <a:r>
              <a:rPr lang="en-US" dirty="0" smtClean="0">
                <a:hlinkClick r:id="rId6"/>
              </a:rPr>
              <a:t>youtu.be/lnGQqz7MM8w</a:t>
            </a:r>
            <a:r>
              <a:rPr lang="en-US" dirty="0" smtClean="0"/>
              <a:t> </a:t>
            </a:r>
            <a:endParaRPr lang="he-IL" dirty="0"/>
          </a:p>
        </p:txBody>
      </p:sp>
    </p:spTree>
    <p:extLst>
      <p:ext uri="{BB962C8B-B14F-4D97-AF65-F5344CB8AC3E}">
        <p14:creationId xmlns:p14="http://schemas.microsoft.com/office/powerpoint/2010/main" val="58375170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z="10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1">
        <a:spAutoFit/>
      </a:bodyPr>
      <a:lstStyle>
        <a:defPPr algn="l" rtl="0">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70006</TotalTime>
  <Words>2740</Words>
  <Application>Microsoft Office PowerPoint</Application>
  <PresentationFormat>On-screen Show (16:9)</PresentationFormat>
  <Paragraphs>503</Paragraphs>
  <Slides>69</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LinLibertineT</vt:lpstr>
      <vt:lpstr>Times New Roman</vt:lpstr>
      <vt:lpstr>1_Custom Design</vt:lpstr>
      <vt:lpstr>PowerPoint Presentation</vt:lpstr>
      <vt:lpstr>Agenda</vt:lpstr>
      <vt:lpstr>Drones in a nutshell</vt:lpstr>
      <vt:lpstr>Usages and challenges</vt:lpstr>
      <vt:lpstr>Neuromorphic computing in a nutshell</vt:lpstr>
      <vt:lpstr>Why neuromorphic computing for drone?</vt:lpstr>
      <vt:lpstr>Will autonomous drones replace a skilled human?</vt:lpstr>
      <vt:lpstr>Agenda</vt:lpstr>
      <vt:lpstr>Overview</vt:lpstr>
      <vt:lpstr>System overview</vt:lpstr>
      <vt:lpstr>Baseline work: existing neuromorphic PID Controller</vt:lpstr>
      <vt:lpstr>Baseline work: existing neuromorphic PID Controller</vt:lpstr>
      <vt:lpstr>Improvement and redesign of the PID Controller</vt:lpstr>
      <vt:lpstr>Improved SNN I-path (high SNN expertise)</vt:lpstr>
      <vt:lpstr>Improvements ready for rigorous testing</vt:lpstr>
      <vt:lpstr>Results, Comparison and Conclusions</vt:lpstr>
      <vt:lpstr>SNN output network</vt:lpstr>
      <vt:lpstr>Agenda</vt:lpstr>
      <vt:lpstr>Overview</vt:lpstr>
      <vt:lpstr>Background: Optic Flow Divergence</vt:lpstr>
      <vt:lpstr>Background: Neuro-evolution algorithm</vt:lpstr>
      <vt:lpstr>Three layers SNN (20 | 10 | 5)</vt:lpstr>
      <vt:lpstr>From evolving in simulation to real-world</vt:lpstr>
      <vt:lpstr>Integration of Loihi with drone and CPU</vt:lpstr>
      <vt:lpstr>Integration of Loihi with drone and CPU</vt:lpstr>
      <vt:lpstr>From simulation to neuro-chip: Loihi LIF model</vt:lpstr>
      <vt:lpstr>From simulation to real-world: Loihi on real drone</vt:lpstr>
      <vt:lpstr>Results</vt:lpstr>
      <vt:lpstr>Agenda</vt:lpstr>
      <vt:lpstr>Overview</vt:lpstr>
      <vt:lpstr>System overview</vt:lpstr>
      <vt:lpstr>Neuromorphic Sub-Systems Overview</vt:lpstr>
      <vt:lpstr>Event-Camera</vt:lpstr>
      <vt:lpstr>Hough-Transform to event-based</vt:lpstr>
      <vt:lpstr>Event Based Vision SNN</vt:lpstr>
      <vt:lpstr>Motor Control - PD Controller</vt:lpstr>
      <vt:lpstr>On-chip learning</vt:lpstr>
      <vt:lpstr>Comparison with CPU</vt:lpstr>
      <vt:lpstr>On-chip learning</vt:lpstr>
      <vt:lpstr>Results</vt:lpstr>
      <vt:lpstr>Agenda</vt:lpstr>
      <vt:lpstr>Deep Neuromorphic Controller with Dynamic Topology</vt:lpstr>
      <vt:lpstr>Dynamically changing topology example</vt:lpstr>
      <vt:lpstr>PowerPoint Presentation</vt:lpstr>
      <vt:lpstr>PowerPoint Presentation</vt:lpstr>
      <vt:lpstr>PowerPoint Presentation</vt:lpstr>
      <vt:lpstr>PowerPoint Presentation</vt:lpstr>
      <vt:lpstr>PowerPoint Presentation</vt:lpstr>
      <vt:lpstr>PowerPoint Presentation</vt:lpstr>
      <vt:lpstr>Compare fixed and dynamic capacity models</vt:lpstr>
      <vt:lpstr>PowerPoint Presentation</vt:lpstr>
      <vt:lpstr>Compare fixed and dynamic capacity models</vt:lpstr>
      <vt:lpstr>Compare fixed and dynamic capacity models</vt:lpstr>
      <vt:lpstr>Compare fixed and dynamic capacity models</vt:lpstr>
      <vt:lpstr>Compare fixed and dynamic capacity models</vt:lpstr>
      <vt:lpstr>Agenda</vt:lpstr>
      <vt:lpstr>Practical work</vt:lpstr>
      <vt:lpstr>Simulation environment</vt:lpstr>
      <vt:lpstr>Neuromorphic PID Controller</vt:lpstr>
      <vt:lpstr>Neuromorphic PID Controller</vt:lpstr>
      <vt:lpstr>Tuning the SNN</vt:lpstr>
      <vt:lpstr>CPU vs SNN – overall comparable</vt:lpstr>
      <vt:lpstr>1. Same configuration, different number of neurons</vt:lpstr>
      <vt:lpstr>2. Same PIG Gains, different radius, synapses</vt:lpstr>
      <vt:lpstr>3. Integrator radius</vt:lpstr>
      <vt:lpstr>Observations</vt:lpstr>
      <vt:lpstr>Observations</vt:lpstr>
      <vt:lpstr>Demo</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gg</dc:title>
  <dc:creator>ROY Ben-Hayun</dc:creator>
  <cp:lastModifiedBy>Roei</cp:lastModifiedBy>
  <cp:revision>3253</cp:revision>
  <dcterms:created xsi:type="dcterms:W3CDTF">2013-05-05T06:51:02Z</dcterms:created>
  <dcterms:modified xsi:type="dcterms:W3CDTF">2023-03-26T09:45:39Z</dcterms:modified>
</cp:coreProperties>
</file>